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91" r:id="rId5"/>
    <p:sldId id="292" r:id="rId6"/>
    <p:sldId id="293" r:id="rId7"/>
    <p:sldId id="265" r:id="rId8"/>
    <p:sldId id="288" r:id="rId9"/>
    <p:sldId id="261" r:id="rId10"/>
    <p:sldId id="266" r:id="rId11"/>
    <p:sldId id="267" r:id="rId12"/>
    <p:sldId id="268" r:id="rId13"/>
    <p:sldId id="269" r:id="rId14"/>
    <p:sldId id="270" r:id="rId15"/>
    <p:sldId id="271" r:id="rId16"/>
    <p:sldId id="304" r:id="rId17"/>
    <p:sldId id="272" r:id="rId18"/>
    <p:sldId id="273" r:id="rId19"/>
    <p:sldId id="274" r:id="rId20"/>
    <p:sldId id="275" r:id="rId21"/>
    <p:sldId id="276" r:id="rId22"/>
    <p:sldId id="277" r:id="rId23"/>
    <p:sldId id="278" r:id="rId24"/>
    <p:sldId id="279" r:id="rId25"/>
    <p:sldId id="280" r:id="rId26"/>
    <p:sldId id="284" r:id="rId27"/>
    <p:sldId id="285" r:id="rId28"/>
    <p:sldId id="281" r:id="rId29"/>
    <p:sldId id="283" r:id="rId30"/>
    <p:sldId id="282" r:id="rId31"/>
    <p:sldId id="286" r:id="rId32"/>
    <p:sldId id="287" r:id="rId33"/>
    <p:sldId id="289" r:id="rId34"/>
    <p:sldId id="290" r:id="rId35"/>
    <p:sldId id="294" r:id="rId36"/>
    <p:sldId id="295" r:id="rId37"/>
    <p:sldId id="296" r:id="rId38"/>
    <p:sldId id="297" r:id="rId39"/>
    <p:sldId id="298" r:id="rId40"/>
    <p:sldId id="299" r:id="rId41"/>
    <p:sldId id="300" r:id="rId42"/>
    <p:sldId id="301" r:id="rId43"/>
    <p:sldId id="302" r:id="rId44"/>
    <p:sldId id="262" r:id="rId45"/>
    <p:sldId id="30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CB3933-5D50-420E-8315-5C1CF6F5D517}"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8E8D7-C150-4DD8-90DE-292CA8E685C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1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CB3933-5D50-420E-8315-5C1CF6F5D517}"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8E8D7-C150-4DD8-90DE-292CA8E685CC}" type="slidenum">
              <a:rPr lang="en-US" smtClean="0"/>
              <a:t>‹#›</a:t>
            </a:fld>
            <a:endParaRPr lang="en-US"/>
          </a:p>
        </p:txBody>
      </p:sp>
    </p:spTree>
    <p:extLst>
      <p:ext uri="{BB962C8B-B14F-4D97-AF65-F5344CB8AC3E}">
        <p14:creationId xmlns:p14="http://schemas.microsoft.com/office/powerpoint/2010/main" val="63350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CB3933-5D50-420E-8315-5C1CF6F5D517}"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8E8D7-C150-4DD8-90DE-292CA8E685CC}" type="slidenum">
              <a:rPr lang="en-US" smtClean="0"/>
              <a:t>‹#›</a:t>
            </a:fld>
            <a:endParaRPr lang="en-US"/>
          </a:p>
        </p:txBody>
      </p:sp>
    </p:spTree>
    <p:extLst>
      <p:ext uri="{BB962C8B-B14F-4D97-AF65-F5344CB8AC3E}">
        <p14:creationId xmlns:p14="http://schemas.microsoft.com/office/powerpoint/2010/main" val="359549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CB3933-5D50-420E-8315-5C1CF6F5D517}"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8E8D7-C150-4DD8-90DE-292CA8E685CC}" type="slidenum">
              <a:rPr lang="en-US" smtClean="0"/>
              <a:t>‹#›</a:t>
            </a:fld>
            <a:endParaRPr lang="en-US"/>
          </a:p>
        </p:txBody>
      </p:sp>
    </p:spTree>
    <p:extLst>
      <p:ext uri="{BB962C8B-B14F-4D97-AF65-F5344CB8AC3E}">
        <p14:creationId xmlns:p14="http://schemas.microsoft.com/office/powerpoint/2010/main" val="98152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CB3933-5D50-420E-8315-5C1CF6F5D517}"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8E8D7-C150-4DD8-90DE-292CA8E685C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431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CB3933-5D50-420E-8315-5C1CF6F5D517}" type="datetimeFigureOut">
              <a:rPr lang="en-US" smtClean="0"/>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8E8D7-C150-4DD8-90DE-292CA8E685CC}" type="slidenum">
              <a:rPr lang="en-US" smtClean="0"/>
              <a:t>‹#›</a:t>
            </a:fld>
            <a:endParaRPr lang="en-US"/>
          </a:p>
        </p:txBody>
      </p:sp>
    </p:spTree>
    <p:extLst>
      <p:ext uri="{BB962C8B-B14F-4D97-AF65-F5344CB8AC3E}">
        <p14:creationId xmlns:p14="http://schemas.microsoft.com/office/powerpoint/2010/main" val="3819132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CB3933-5D50-420E-8315-5C1CF6F5D517}" type="datetimeFigureOut">
              <a:rPr lang="en-US" smtClean="0"/>
              <a:t>11/13/2017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78E8D7-C150-4DD8-90DE-292CA8E685CC}" type="slidenum">
              <a:rPr lang="en-US" smtClean="0"/>
              <a:t>‹#›</a:t>
            </a:fld>
            <a:endParaRPr lang="en-US"/>
          </a:p>
        </p:txBody>
      </p:sp>
    </p:spTree>
    <p:extLst>
      <p:ext uri="{BB962C8B-B14F-4D97-AF65-F5344CB8AC3E}">
        <p14:creationId xmlns:p14="http://schemas.microsoft.com/office/powerpoint/2010/main" val="342731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CB3933-5D50-420E-8315-5C1CF6F5D517}" type="datetimeFigureOut">
              <a:rPr lang="en-US" smtClean="0"/>
              <a:t>11/13/2017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78E8D7-C150-4DD8-90DE-292CA8E685CC}" type="slidenum">
              <a:rPr lang="en-US" smtClean="0"/>
              <a:t>‹#›</a:t>
            </a:fld>
            <a:endParaRPr lang="en-US"/>
          </a:p>
        </p:txBody>
      </p:sp>
    </p:spTree>
    <p:extLst>
      <p:ext uri="{BB962C8B-B14F-4D97-AF65-F5344CB8AC3E}">
        <p14:creationId xmlns:p14="http://schemas.microsoft.com/office/powerpoint/2010/main" val="3998536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ACB3933-5D50-420E-8315-5C1CF6F5D517}" type="datetimeFigureOut">
              <a:rPr lang="en-US" smtClean="0"/>
              <a:t>11/13/2017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478E8D7-C150-4DD8-90DE-292CA8E685CC}" type="slidenum">
              <a:rPr lang="en-US" smtClean="0"/>
              <a:t>‹#›</a:t>
            </a:fld>
            <a:endParaRPr lang="en-US"/>
          </a:p>
        </p:txBody>
      </p:sp>
    </p:spTree>
    <p:extLst>
      <p:ext uri="{BB962C8B-B14F-4D97-AF65-F5344CB8AC3E}">
        <p14:creationId xmlns:p14="http://schemas.microsoft.com/office/powerpoint/2010/main" val="380258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ACB3933-5D50-420E-8315-5C1CF6F5D517}" type="datetimeFigureOut">
              <a:rPr lang="en-US" smtClean="0"/>
              <a:t>11/13/2017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478E8D7-C150-4DD8-90DE-292CA8E685CC}" type="slidenum">
              <a:rPr lang="en-US" smtClean="0"/>
              <a:t>‹#›</a:t>
            </a:fld>
            <a:endParaRPr lang="en-US"/>
          </a:p>
        </p:txBody>
      </p:sp>
    </p:spTree>
    <p:extLst>
      <p:ext uri="{BB962C8B-B14F-4D97-AF65-F5344CB8AC3E}">
        <p14:creationId xmlns:p14="http://schemas.microsoft.com/office/powerpoint/2010/main" val="2512775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CB3933-5D50-420E-8315-5C1CF6F5D517}" type="datetimeFigureOut">
              <a:rPr lang="en-US" smtClean="0"/>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8E8D7-C150-4DD8-90DE-292CA8E685CC}" type="slidenum">
              <a:rPr lang="en-US" smtClean="0"/>
              <a:t>‹#›</a:t>
            </a:fld>
            <a:endParaRPr lang="en-US"/>
          </a:p>
        </p:txBody>
      </p:sp>
    </p:spTree>
    <p:extLst>
      <p:ext uri="{BB962C8B-B14F-4D97-AF65-F5344CB8AC3E}">
        <p14:creationId xmlns:p14="http://schemas.microsoft.com/office/powerpoint/2010/main" val="3914603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ACB3933-5D50-420E-8315-5C1CF6F5D517}" type="datetimeFigureOut">
              <a:rPr lang="en-US" smtClean="0"/>
              <a:t>11/13/2017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478E8D7-C150-4DD8-90DE-292CA8E685C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336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FCAF-07B5-4640-84C1-2A3237AB5DC7}"/>
              </a:ext>
            </a:extLst>
          </p:cNvPr>
          <p:cNvSpPr>
            <a:spLocks noGrp="1"/>
          </p:cNvSpPr>
          <p:nvPr>
            <p:ph type="ctrTitle"/>
          </p:nvPr>
        </p:nvSpPr>
        <p:spPr>
          <a:xfrm>
            <a:off x="1524000" y="1291039"/>
            <a:ext cx="9144000" cy="2387600"/>
          </a:xfrm>
        </p:spPr>
        <p:txBody>
          <a:bodyPr/>
          <a:lstStyle/>
          <a:p>
            <a:r>
              <a:rPr lang="en-US" dirty="0"/>
              <a:t>NATIONAL RAILWAY RESERVATION SYSTEM</a:t>
            </a:r>
          </a:p>
        </p:txBody>
      </p:sp>
      <p:sp>
        <p:nvSpPr>
          <p:cNvPr id="3" name="Subtitle 2">
            <a:extLst>
              <a:ext uri="{FF2B5EF4-FFF2-40B4-BE49-F238E27FC236}">
                <a16:creationId xmlns:a16="http://schemas.microsoft.com/office/drawing/2014/main" id="{9C8E2438-C93C-4937-B14D-B152D118AF97}"/>
              </a:ext>
            </a:extLst>
          </p:cNvPr>
          <p:cNvSpPr>
            <a:spLocks noGrp="1"/>
          </p:cNvSpPr>
          <p:nvPr>
            <p:ph type="subTitle" idx="1"/>
          </p:nvPr>
        </p:nvSpPr>
        <p:spPr>
          <a:xfrm>
            <a:off x="1242875" y="4775406"/>
            <a:ext cx="4216893" cy="445441"/>
          </a:xfrm>
        </p:spPr>
        <p:txBody>
          <a:bodyPr>
            <a:normAutofit/>
          </a:bodyPr>
          <a:lstStyle/>
          <a:p>
            <a:pPr algn="l"/>
            <a:r>
              <a:rPr lang="en-US" dirty="0">
                <a:solidFill>
                  <a:schemeClr val="tx1">
                    <a:lumMod val="65000"/>
                    <a:lumOff val="35000"/>
                  </a:schemeClr>
                </a:solidFill>
              </a:rPr>
              <a:t>DBS LAB PROJECT</a:t>
            </a:r>
          </a:p>
        </p:txBody>
      </p:sp>
      <p:sp>
        <p:nvSpPr>
          <p:cNvPr id="5" name="Rectangle 4">
            <a:extLst>
              <a:ext uri="{FF2B5EF4-FFF2-40B4-BE49-F238E27FC236}">
                <a16:creationId xmlns:a16="http://schemas.microsoft.com/office/drawing/2014/main" id="{56087150-912C-4917-8AC5-A52E191C0993}"/>
              </a:ext>
            </a:extLst>
          </p:cNvPr>
          <p:cNvSpPr/>
          <p:nvPr/>
        </p:nvSpPr>
        <p:spPr>
          <a:xfrm>
            <a:off x="7321117" y="4674960"/>
            <a:ext cx="3548109" cy="646331"/>
          </a:xfrm>
          <a:prstGeom prst="rect">
            <a:avLst/>
          </a:prstGeom>
        </p:spPr>
        <p:txBody>
          <a:bodyPr wrap="square">
            <a:spAutoFit/>
          </a:bodyPr>
          <a:lstStyle/>
          <a:p>
            <a:r>
              <a:rPr lang="en-US" dirty="0">
                <a:solidFill>
                  <a:schemeClr val="tx1">
                    <a:lumMod val="65000"/>
                    <a:lumOff val="35000"/>
                  </a:schemeClr>
                </a:solidFill>
              </a:rPr>
              <a:t>M. VAISHNAVI 15CS01011</a:t>
            </a:r>
          </a:p>
          <a:p>
            <a:r>
              <a:rPr lang="en-US" dirty="0">
                <a:solidFill>
                  <a:schemeClr val="tx1">
                    <a:lumMod val="65000"/>
                    <a:lumOff val="35000"/>
                  </a:schemeClr>
                </a:solidFill>
              </a:rPr>
              <a:t>M. SWARNA BHARATHI 15CS01018</a:t>
            </a:r>
          </a:p>
        </p:txBody>
      </p:sp>
    </p:spTree>
    <p:extLst>
      <p:ext uri="{BB962C8B-B14F-4D97-AF65-F5344CB8AC3E}">
        <p14:creationId xmlns:p14="http://schemas.microsoft.com/office/powerpoint/2010/main" val="4157919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F223-4A5E-4B91-82CC-42C6F6FF1417}"/>
              </a:ext>
            </a:extLst>
          </p:cNvPr>
          <p:cNvSpPr>
            <a:spLocks noGrp="1"/>
          </p:cNvSpPr>
          <p:nvPr>
            <p:ph type="title"/>
          </p:nvPr>
        </p:nvSpPr>
        <p:spPr>
          <a:xfrm>
            <a:off x="1097280" y="286603"/>
            <a:ext cx="10058400" cy="702303"/>
          </a:xfrm>
        </p:spPr>
        <p:txBody>
          <a:bodyPr>
            <a:normAutofit/>
          </a:bodyPr>
          <a:lstStyle/>
          <a:p>
            <a:r>
              <a:rPr lang="en-US" sz="1800" dirty="0"/>
              <a:t>2. A user has to enter her/his details (the registered details) to login. Three options available are Train enquiry, Ticket information, and Ticket cancellation.</a:t>
            </a:r>
          </a:p>
        </p:txBody>
      </p:sp>
      <p:pic>
        <p:nvPicPr>
          <p:cNvPr id="5" name="Content Placeholder 4">
            <a:extLst>
              <a:ext uri="{FF2B5EF4-FFF2-40B4-BE49-F238E27FC236}">
                <a16:creationId xmlns:a16="http://schemas.microsoft.com/office/drawing/2014/main" id="{468F8A35-B2AB-4CD8-8EBB-DCD4328C5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8497" y="1118069"/>
            <a:ext cx="10058400" cy="5212557"/>
          </a:xfrm>
        </p:spPr>
      </p:pic>
    </p:spTree>
    <p:extLst>
      <p:ext uri="{BB962C8B-B14F-4D97-AF65-F5344CB8AC3E}">
        <p14:creationId xmlns:p14="http://schemas.microsoft.com/office/powerpoint/2010/main" val="870998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524F-04AD-4149-BEB6-7D3E5CDC1293}"/>
              </a:ext>
            </a:extLst>
          </p:cNvPr>
          <p:cNvSpPr>
            <a:spLocks noGrp="1"/>
          </p:cNvSpPr>
          <p:nvPr>
            <p:ph type="title"/>
          </p:nvPr>
        </p:nvSpPr>
        <p:spPr>
          <a:xfrm>
            <a:off x="1066800" y="464158"/>
            <a:ext cx="10058400" cy="796472"/>
          </a:xfrm>
        </p:spPr>
        <p:txBody>
          <a:bodyPr>
            <a:normAutofit/>
          </a:bodyPr>
          <a:lstStyle/>
          <a:p>
            <a:r>
              <a:rPr lang="en-US" sz="1800" dirty="0"/>
              <a:t>3. When Ticket enquiry is chosen, the user is navigated to a new page as shown. The user can enter the ‘From’ and ‘To’ station details, along with the preferred ‘Class’ and ‘Date’ of journey. On clicking ‘Search Trains’, the user is navigated to the next page.</a:t>
            </a:r>
          </a:p>
        </p:txBody>
      </p:sp>
      <p:pic>
        <p:nvPicPr>
          <p:cNvPr id="5" name="Content Placeholder 4">
            <a:extLst>
              <a:ext uri="{FF2B5EF4-FFF2-40B4-BE49-F238E27FC236}">
                <a16:creationId xmlns:a16="http://schemas.microsoft.com/office/drawing/2014/main" id="{2EDBE695-110D-4C48-A0AD-39F5108F10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62" y="1354418"/>
            <a:ext cx="10273622" cy="4958453"/>
          </a:xfrm>
        </p:spPr>
      </p:pic>
    </p:spTree>
    <p:extLst>
      <p:ext uri="{BB962C8B-B14F-4D97-AF65-F5344CB8AC3E}">
        <p14:creationId xmlns:p14="http://schemas.microsoft.com/office/powerpoint/2010/main" val="1842168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7DE0B-7A1B-45B0-B3FF-C588E2A2BCA4}"/>
              </a:ext>
            </a:extLst>
          </p:cNvPr>
          <p:cNvSpPr>
            <a:spLocks noGrp="1"/>
          </p:cNvSpPr>
          <p:nvPr>
            <p:ph type="title"/>
          </p:nvPr>
        </p:nvSpPr>
        <p:spPr>
          <a:xfrm>
            <a:off x="1097280" y="286603"/>
            <a:ext cx="10058400" cy="823106"/>
          </a:xfrm>
        </p:spPr>
        <p:txBody>
          <a:bodyPr>
            <a:normAutofit/>
          </a:bodyPr>
          <a:lstStyle/>
          <a:p>
            <a:r>
              <a:rPr lang="en-US" sz="1800" dirty="0"/>
              <a:t>4. Here, the user is provided with options of the trains that satisfy his requirements. For each train displayed, a choice of booking tickets is provided. A click on the ‘Book’ corresponding to a desired train is required.</a:t>
            </a:r>
          </a:p>
        </p:txBody>
      </p:sp>
      <p:pic>
        <p:nvPicPr>
          <p:cNvPr id="5" name="Content Placeholder 4">
            <a:extLst>
              <a:ext uri="{FF2B5EF4-FFF2-40B4-BE49-F238E27FC236}">
                <a16:creationId xmlns:a16="http://schemas.microsoft.com/office/drawing/2014/main" id="{158AFEFC-A2E6-41E2-ACD3-FD7E66CF62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210" y="1189608"/>
            <a:ext cx="10058400" cy="5149898"/>
          </a:xfrm>
        </p:spPr>
      </p:pic>
    </p:spTree>
    <p:extLst>
      <p:ext uri="{BB962C8B-B14F-4D97-AF65-F5344CB8AC3E}">
        <p14:creationId xmlns:p14="http://schemas.microsoft.com/office/powerpoint/2010/main" val="1064490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18EC-A5A6-4BED-9686-A8E52FFCFC64}"/>
              </a:ext>
            </a:extLst>
          </p:cNvPr>
          <p:cNvSpPr>
            <a:spLocks noGrp="1"/>
          </p:cNvSpPr>
          <p:nvPr>
            <p:ph type="title"/>
          </p:nvPr>
        </p:nvSpPr>
        <p:spPr>
          <a:xfrm>
            <a:off x="1097280" y="286603"/>
            <a:ext cx="10058400" cy="938515"/>
          </a:xfrm>
        </p:spPr>
        <p:txBody>
          <a:bodyPr>
            <a:normAutofit fontScale="90000"/>
          </a:bodyPr>
          <a:lstStyle/>
          <a:p>
            <a:r>
              <a:rPr lang="en-US" sz="1800" dirty="0"/>
              <a:t>5. On clicking ‘Book’ the user is navigated to a page where information about the number seats to be booked is asked. After entering the number and clicking on ‘Proceed’, the user is navigated to a page where the passenger details are collected. If the desired number of seats are not available, an alert is encountered mentioning that the desired number of seats are not available. The user can navigate back to the previous page. </a:t>
            </a:r>
          </a:p>
        </p:txBody>
      </p:sp>
      <p:pic>
        <p:nvPicPr>
          <p:cNvPr id="5" name="Content Placeholder 4">
            <a:extLst>
              <a:ext uri="{FF2B5EF4-FFF2-40B4-BE49-F238E27FC236}">
                <a16:creationId xmlns:a16="http://schemas.microsoft.com/office/drawing/2014/main" id="{B6354A8E-B7DB-4061-A2A2-E1D21273BB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211" y="1367161"/>
            <a:ext cx="9968469" cy="4963467"/>
          </a:xfrm>
        </p:spPr>
      </p:pic>
    </p:spTree>
    <p:extLst>
      <p:ext uri="{BB962C8B-B14F-4D97-AF65-F5344CB8AC3E}">
        <p14:creationId xmlns:p14="http://schemas.microsoft.com/office/powerpoint/2010/main" val="332811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7DD6-C718-40A3-9B0C-FDA46353FA70}"/>
              </a:ext>
            </a:extLst>
          </p:cNvPr>
          <p:cNvSpPr>
            <a:spLocks noGrp="1"/>
          </p:cNvSpPr>
          <p:nvPr>
            <p:ph type="title"/>
          </p:nvPr>
        </p:nvSpPr>
        <p:spPr>
          <a:xfrm>
            <a:off x="1097280" y="286603"/>
            <a:ext cx="10058400" cy="681063"/>
          </a:xfrm>
        </p:spPr>
        <p:txBody>
          <a:bodyPr>
            <a:normAutofit/>
          </a:bodyPr>
          <a:lstStyle/>
          <a:p>
            <a:r>
              <a:rPr lang="en-US" sz="1800" dirty="0"/>
              <a:t>6. Total seats booked and Payment amount details are displayed. The details for the entered number of passengers are asked. </a:t>
            </a:r>
          </a:p>
        </p:txBody>
      </p:sp>
      <p:pic>
        <p:nvPicPr>
          <p:cNvPr id="5" name="Content Placeholder 4">
            <a:extLst>
              <a:ext uri="{FF2B5EF4-FFF2-40B4-BE49-F238E27FC236}">
                <a16:creationId xmlns:a16="http://schemas.microsoft.com/office/drawing/2014/main" id="{63640902-329B-4460-B1EE-0F84C9F2E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458" y="1107675"/>
            <a:ext cx="10052662" cy="5204347"/>
          </a:xfrm>
        </p:spPr>
      </p:pic>
    </p:spTree>
    <p:extLst>
      <p:ext uri="{BB962C8B-B14F-4D97-AF65-F5344CB8AC3E}">
        <p14:creationId xmlns:p14="http://schemas.microsoft.com/office/powerpoint/2010/main" val="2487854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64F6-35CA-4B40-B6CA-8AC57E99E2B7}"/>
              </a:ext>
            </a:extLst>
          </p:cNvPr>
          <p:cNvSpPr>
            <a:spLocks noGrp="1"/>
          </p:cNvSpPr>
          <p:nvPr>
            <p:ph type="title"/>
          </p:nvPr>
        </p:nvSpPr>
        <p:spPr>
          <a:xfrm>
            <a:off x="1097280" y="286603"/>
            <a:ext cx="10058400" cy="702303"/>
          </a:xfrm>
        </p:spPr>
        <p:txBody>
          <a:bodyPr>
            <a:normAutofit/>
          </a:bodyPr>
          <a:lstStyle/>
          <a:p>
            <a:r>
              <a:rPr lang="en-US" sz="1800" dirty="0"/>
              <a:t>7. After entering the details, the user has to click on the pay option. </a:t>
            </a:r>
            <a:br>
              <a:rPr lang="en-US" sz="1800" dirty="0"/>
            </a:br>
            <a:r>
              <a:rPr lang="en-US" sz="1800" dirty="0"/>
              <a:t>NOTE: We have not designed the payment portal as it is complicated. We have included it in our future plans.</a:t>
            </a:r>
          </a:p>
        </p:txBody>
      </p:sp>
      <p:pic>
        <p:nvPicPr>
          <p:cNvPr id="5" name="Content Placeholder 4">
            <a:extLst>
              <a:ext uri="{FF2B5EF4-FFF2-40B4-BE49-F238E27FC236}">
                <a16:creationId xmlns:a16="http://schemas.microsoft.com/office/drawing/2014/main" id="{F48BA093-E76C-49CE-989F-521271EAD7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009500"/>
            <a:ext cx="10058400" cy="5196840"/>
          </a:xfrm>
        </p:spPr>
      </p:pic>
    </p:spTree>
    <p:extLst>
      <p:ext uri="{BB962C8B-B14F-4D97-AF65-F5344CB8AC3E}">
        <p14:creationId xmlns:p14="http://schemas.microsoft.com/office/powerpoint/2010/main" val="3487380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A7E0-BFAE-466E-96C5-2B84A9D6FC6E}"/>
              </a:ext>
            </a:extLst>
          </p:cNvPr>
          <p:cNvSpPr>
            <a:spLocks noGrp="1"/>
          </p:cNvSpPr>
          <p:nvPr>
            <p:ph type="title"/>
          </p:nvPr>
        </p:nvSpPr>
        <p:spPr>
          <a:xfrm>
            <a:off x="1097280" y="301840"/>
            <a:ext cx="10058400" cy="509512"/>
          </a:xfrm>
        </p:spPr>
        <p:txBody>
          <a:bodyPr>
            <a:normAutofit/>
          </a:bodyPr>
          <a:lstStyle/>
          <a:p>
            <a:r>
              <a:rPr lang="en-US" sz="1800" dirty="0"/>
              <a:t>Here is the ticket that will be generated.</a:t>
            </a:r>
          </a:p>
        </p:txBody>
      </p:sp>
      <p:pic>
        <p:nvPicPr>
          <p:cNvPr id="5" name="Content Placeholder 4">
            <a:extLst>
              <a:ext uri="{FF2B5EF4-FFF2-40B4-BE49-F238E27FC236}">
                <a16:creationId xmlns:a16="http://schemas.microsoft.com/office/drawing/2014/main" id="{4540946C-5B53-457B-9979-D21109DA43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988906"/>
            <a:ext cx="10058400" cy="5235190"/>
          </a:xfrm>
        </p:spPr>
      </p:pic>
    </p:spTree>
    <p:extLst>
      <p:ext uri="{BB962C8B-B14F-4D97-AF65-F5344CB8AC3E}">
        <p14:creationId xmlns:p14="http://schemas.microsoft.com/office/powerpoint/2010/main" val="428740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7B8C-F9F1-4BCA-AEC5-E2DCD8D07BB4}"/>
              </a:ext>
            </a:extLst>
          </p:cNvPr>
          <p:cNvSpPr>
            <a:spLocks noGrp="1"/>
          </p:cNvSpPr>
          <p:nvPr>
            <p:ph type="title"/>
          </p:nvPr>
        </p:nvSpPr>
        <p:spPr>
          <a:xfrm>
            <a:off x="1097280" y="268849"/>
            <a:ext cx="10058400" cy="1311376"/>
          </a:xfrm>
        </p:spPr>
        <p:txBody>
          <a:bodyPr>
            <a:normAutofit/>
          </a:bodyPr>
          <a:lstStyle/>
          <a:p>
            <a:r>
              <a:rPr lang="en-US" sz="1800" dirty="0"/>
              <a:t>8. On clicking ‘Pay’, the user is navigated to this page where the ticket is display. These details are set into the ticket table in the database. Also, the number seats corresponding to that particular class (train and date) is reduced based on the number of seats booked. </a:t>
            </a:r>
            <a:br>
              <a:rPr lang="en-US" sz="1800" dirty="0"/>
            </a:br>
            <a:br>
              <a:rPr lang="en-US" sz="1800" dirty="0"/>
            </a:br>
            <a:r>
              <a:rPr lang="en-US" sz="1800" dirty="0"/>
              <a:t>Here you see the before and after insertion in ticket table when ‘Pay’ in clicked.</a:t>
            </a:r>
          </a:p>
        </p:txBody>
      </p:sp>
      <p:pic>
        <p:nvPicPr>
          <p:cNvPr id="9" name="Content Placeholder 8">
            <a:extLst>
              <a:ext uri="{FF2B5EF4-FFF2-40B4-BE49-F238E27FC236}">
                <a16:creationId xmlns:a16="http://schemas.microsoft.com/office/drawing/2014/main" id="{927BE706-88C7-46B7-97DE-DE1419DCE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863" y="3890637"/>
            <a:ext cx="10058400" cy="1084090"/>
          </a:xfrm>
        </p:spPr>
      </p:pic>
      <p:pic>
        <p:nvPicPr>
          <p:cNvPr id="11" name="Picture 10">
            <a:extLst>
              <a:ext uri="{FF2B5EF4-FFF2-40B4-BE49-F238E27FC236}">
                <a16:creationId xmlns:a16="http://schemas.microsoft.com/office/drawing/2014/main" id="{BF3BBC96-CC6A-4E4E-BD0F-F3D8196DE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863" y="2216246"/>
            <a:ext cx="10058399" cy="1038370"/>
          </a:xfrm>
          <a:prstGeom prst="rect">
            <a:avLst/>
          </a:prstGeom>
        </p:spPr>
      </p:pic>
      <p:sp>
        <p:nvSpPr>
          <p:cNvPr id="12" name="Rectangle 11">
            <a:extLst>
              <a:ext uri="{FF2B5EF4-FFF2-40B4-BE49-F238E27FC236}">
                <a16:creationId xmlns:a16="http://schemas.microsoft.com/office/drawing/2014/main" id="{16BD1411-D65D-4AF7-8D1D-DA28399C45DF}"/>
              </a:ext>
            </a:extLst>
          </p:cNvPr>
          <p:cNvSpPr/>
          <p:nvPr/>
        </p:nvSpPr>
        <p:spPr>
          <a:xfrm>
            <a:off x="1106863" y="4332303"/>
            <a:ext cx="45719" cy="301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7D46CA-930A-424F-8313-1E32733FBB36}"/>
              </a:ext>
            </a:extLst>
          </p:cNvPr>
          <p:cNvSpPr/>
          <p:nvPr/>
        </p:nvSpPr>
        <p:spPr>
          <a:xfrm>
            <a:off x="1106863" y="4634144"/>
            <a:ext cx="997827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372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87CB-C4DC-4E04-9CAE-10A8508D8793}"/>
              </a:ext>
            </a:extLst>
          </p:cNvPr>
          <p:cNvSpPr>
            <a:spLocks noGrp="1"/>
          </p:cNvSpPr>
          <p:nvPr>
            <p:ph type="title"/>
          </p:nvPr>
        </p:nvSpPr>
        <p:spPr>
          <a:xfrm>
            <a:off x="1257077" y="958014"/>
            <a:ext cx="10058400" cy="485754"/>
          </a:xfrm>
        </p:spPr>
        <p:txBody>
          <a:bodyPr>
            <a:normAutofit/>
          </a:bodyPr>
          <a:lstStyle/>
          <a:p>
            <a:r>
              <a:rPr lang="en-US" sz="1800" dirty="0"/>
              <a:t>Here you see the before and after update on the ‘class’ table when ‘Pay’ in clicked.</a:t>
            </a:r>
          </a:p>
        </p:txBody>
      </p:sp>
      <p:pic>
        <p:nvPicPr>
          <p:cNvPr id="5" name="Content Placeholder 4">
            <a:extLst>
              <a:ext uri="{FF2B5EF4-FFF2-40B4-BE49-F238E27FC236}">
                <a16:creationId xmlns:a16="http://schemas.microsoft.com/office/drawing/2014/main" id="{610FB1A0-4C68-4349-80C0-2939D7E252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5915" y="2011792"/>
            <a:ext cx="7840169" cy="1476581"/>
          </a:xfrm>
        </p:spPr>
      </p:pic>
      <p:pic>
        <p:nvPicPr>
          <p:cNvPr id="7" name="Picture 6">
            <a:extLst>
              <a:ext uri="{FF2B5EF4-FFF2-40B4-BE49-F238E27FC236}">
                <a16:creationId xmlns:a16="http://schemas.microsoft.com/office/drawing/2014/main" id="{383CBA32-13F3-4EB4-B7B0-333CC414D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915" y="4202533"/>
            <a:ext cx="7840169" cy="1514686"/>
          </a:xfrm>
          <a:prstGeom prst="rect">
            <a:avLst/>
          </a:prstGeom>
        </p:spPr>
      </p:pic>
      <p:sp>
        <p:nvSpPr>
          <p:cNvPr id="9" name="Rectangle 8">
            <a:extLst>
              <a:ext uri="{FF2B5EF4-FFF2-40B4-BE49-F238E27FC236}">
                <a16:creationId xmlns:a16="http://schemas.microsoft.com/office/drawing/2014/main" id="{95E567F2-1651-4953-8133-345C04A2C197}"/>
              </a:ext>
            </a:extLst>
          </p:cNvPr>
          <p:cNvSpPr/>
          <p:nvPr/>
        </p:nvSpPr>
        <p:spPr>
          <a:xfrm>
            <a:off x="7164280" y="2630345"/>
            <a:ext cx="4971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27CE5-6369-4D4B-AB31-84636F4BC774}"/>
              </a:ext>
            </a:extLst>
          </p:cNvPr>
          <p:cNvSpPr/>
          <p:nvPr/>
        </p:nvSpPr>
        <p:spPr>
          <a:xfrm>
            <a:off x="7199790" y="4776186"/>
            <a:ext cx="426128" cy="53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02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5912-D682-46B3-91E4-86D5B2932DF1}"/>
              </a:ext>
            </a:extLst>
          </p:cNvPr>
          <p:cNvSpPr>
            <a:spLocks noGrp="1"/>
          </p:cNvSpPr>
          <p:nvPr>
            <p:ph type="title"/>
          </p:nvPr>
        </p:nvSpPr>
        <p:spPr>
          <a:xfrm>
            <a:off x="1097280" y="286603"/>
            <a:ext cx="10058400" cy="702303"/>
          </a:xfrm>
        </p:spPr>
        <p:txBody>
          <a:bodyPr>
            <a:normAutofit/>
          </a:bodyPr>
          <a:lstStyle/>
          <a:p>
            <a:r>
              <a:rPr lang="en-US" sz="1800" dirty="0"/>
              <a:t>9. Next, if user wants to check the information of a booked ticket, he/she can do so by choosing the Ticket Information link here.</a:t>
            </a:r>
          </a:p>
        </p:txBody>
      </p:sp>
      <p:pic>
        <p:nvPicPr>
          <p:cNvPr id="9" name="Content Placeholder 8">
            <a:extLst>
              <a:ext uri="{FF2B5EF4-FFF2-40B4-BE49-F238E27FC236}">
                <a16:creationId xmlns:a16="http://schemas.microsoft.com/office/drawing/2014/main" id="{93EEA855-B5C9-4560-B728-AA24CB6B91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714" y="1066261"/>
            <a:ext cx="9979965" cy="5166711"/>
          </a:xfrm>
        </p:spPr>
      </p:pic>
    </p:spTree>
    <p:extLst>
      <p:ext uri="{BB962C8B-B14F-4D97-AF65-F5344CB8AC3E}">
        <p14:creationId xmlns:p14="http://schemas.microsoft.com/office/powerpoint/2010/main" val="3787893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BB25-03A6-402F-B75A-D252E69F5F04}"/>
              </a:ext>
            </a:extLst>
          </p:cNvPr>
          <p:cNvSpPr>
            <a:spLocks noGrp="1"/>
          </p:cNvSpPr>
          <p:nvPr>
            <p:ph type="title"/>
          </p:nvPr>
        </p:nvSpPr>
        <p:spPr>
          <a:xfrm>
            <a:off x="1219940" y="681037"/>
            <a:ext cx="10515600" cy="700195"/>
          </a:xfrm>
        </p:spPr>
        <p:txBody>
          <a:bodyPr>
            <a:normAutofit/>
          </a:bodyPr>
          <a:lstStyle/>
          <a:p>
            <a:r>
              <a:rPr lang="en-US" sz="3200" dirty="0"/>
              <a:t>REQUIREMENT SPECIFICATION</a:t>
            </a:r>
          </a:p>
        </p:txBody>
      </p:sp>
      <p:sp>
        <p:nvSpPr>
          <p:cNvPr id="3" name="Content Placeholder 2">
            <a:extLst>
              <a:ext uri="{FF2B5EF4-FFF2-40B4-BE49-F238E27FC236}">
                <a16:creationId xmlns:a16="http://schemas.microsoft.com/office/drawing/2014/main" id="{24DF4044-441C-4362-9822-1A42CCFA17D9}"/>
              </a:ext>
            </a:extLst>
          </p:cNvPr>
          <p:cNvSpPr>
            <a:spLocks noGrp="1"/>
          </p:cNvSpPr>
          <p:nvPr>
            <p:ph idx="1"/>
          </p:nvPr>
        </p:nvSpPr>
        <p:spPr>
          <a:xfrm>
            <a:off x="1219940" y="2121763"/>
            <a:ext cx="5207493" cy="4055200"/>
          </a:xfrm>
        </p:spPr>
        <p:txBody>
          <a:bodyPr/>
          <a:lstStyle/>
          <a:p>
            <a:pPr marL="0" indent="0">
              <a:buNone/>
            </a:pPr>
            <a:r>
              <a:rPr lang="en-US" dirty="0"/>
              <a:t>   SOFTWARE:</a:t>
            </a:r>
          </a:p>
          <a:p>
            <a:pPr lvl="1">
              <a:buFont typeface="Arial" panose="020B0604020202020204" pitchFamily="34" charset="0"/>
              <a:buChar char="•"/>
            </a:pPr>
            <a:r>
              <a:rPr lang="en-US" dirty="0"/>
              <a:t>UI – HTML, CSS, JavaScript, jQuery</a:t>
            </a:r>
          </a:p>
          <a:p>
            <a:pPr lvl="1">
              <a:buFont typeface="Arial" panose="020B0604020202020204" pitchFamily="34" charset="0"/>
              <a:buChar char="•"/>
            </a:pPr>
            <a:r>
              <a:rPr lang="en-US" dirty="0"/>
              <a:t>Server side – PHP</a:t>
            </a:r>
          </a:p>
          <a:p>
            <a:pPr lvl="1">
              <a:buFont typeface="Arial" panose="020B0604020202020204" pitchFamily="34" charset="0"/>
              <a:buChar char="•"/>
            </a:pPr>
            <a:r>
              <a:rPr lang="en-US" dirty="0"/>
              <a:t>Database – XAMPP (MariaDB, MySQL for RDBMS) </a:t>
            </a:r>
          </a:p>
          <a:p>
            <a:pPr lvl="1">
              <a:buFont typeface="Arial" panose="020B0604020202020204" pitchFamily="34" charset="0"/>
              <a:buChar char="•"/>
            </a:pPr>
            <a:endParaRPr lang="en-US" dirty="0"/>
          </a:p>
          <a:p>
            <a:pPr marL="201168" lvl="1" indent="0">
              <a:buNone/>
            </a:pPr>
            <a:r>
              <a:rPr lang="en-US" dirty="0"/>
              <a:t>USER REQUIREMENTS:			</a:t>
            </a:r>
          </a:p>
          <a:p>
            <a:pPr lvl="1">
              <a:buFont typeface="Arial" panose="020B0604020202020204" pitchFamily="34" charset="0"/>
              <a:buChar char="•"/>
            </a:pPr>
            <a:r>
              <a:rPr lang="en-US" dirty="0"/>
              <a:t>Train enquiry</a:t>
            </a:r>
          </a:p>
          <a:p>
            <a:pPr lvl="1">
              <a:buFont typeface="Arial" panose="020B0604020202020204" pitchFamily="34" charset="0"/>
              <a:buChar char="•"/>
            </a:pPr>
            <a:r>
              <a:rPr lang="en-US" dirty="0"/>
              <a:t>Ticket booking</a:t>
            </a:r>
          </a:p>
          <a:p>
            <a:pPr lvl="1">
              <a:buFont typeface="Arial" panose="020B0604020202020204" pitchFamily="34" charset="0"/>
              <a:buChar char="•"/>
            </a:pPr>
            <a:r>
              <a:rPr lang="en-US" dirty="0"/>
              <a:t>Ticket information</a:t>
            </a:r>
          </a:p>
          <a:p>
            <a:pPr lvl="1">
              <a:buFont typeface="Arial" panose="020B0604020202020204" pitchFamily="34" charset="0"/>
              <a:buChar char="•"/>
            </a:pPr>
            <a:r>
              <a:rPr lang="en-US" dirty="0"/>
              <a:t>Ticket cancellation</a:t>
            </a:r>
          </a:p>
        </p:txBody>
      </p:sp>
      <p:sp>
        <p:nvSpPr>
          <p:cNvPr id="4" name="Content Placeholder 2">
            <a:extLst>
              <a:ext uri="{FF2B5EF4-FFF2-40B4-BE49-F238E27FC236}">
                <a16:creationId xmlns:a16="http://schemas.microsoft.com/office/drawing/2014/main" id="{D51A2407-F4E0-4B1F-A8D5-2970BADE38BA}"/>
              </a:ext>
            </a:extLst>
          </p:cNvPr>
          <p:cNvSpPr txBox="1">
            <a:spLocks/>
          </p:cNvSpPr>
          <p:nvPr/>
        </p:nvSpPr>
        <p:spPr>
          <a:xfrm>
            <a:off x="6252839" y="2046303"/>
            <a:ext cx="4719221" cy="392203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t>   </a:t>
            </a:r>
          </a:p>
          <a:p>
            <a:pPr marL="0" indent="0">
              <a:buFont typeface="Calibri" panose="020F0502020204030204" pitchFamily="34" charset="0"/>
              <a:buNone/>
            </a:pPr>
            <a:endParaRPr lang="en-US" dirty="0"/>
          </a:p>
          <a:p>
            <a:pPr marL="0" indent="0">
              <a:buFont typeface="Calibri" panose="020F0502020204030204" pitchFamily="34" charset="0"/>
              <a:buNone/>
            </a:pPr>
            <a:endParaRPr lang="en-US" dirty="0"/>
          </a:p>
          <a:p>
            <a:pPr marL="0" indent="0">
              <a:buFont typeface="Calibri" panose="020F0502020204030204" pitchFamily="34" charset="0"/>
              <a:buNone/>
            </a:pPr>
            <a:endParaRPr lang="en-US" dirty="0"/>
          </a:p>
          <a:p>
            <a:pPr marL="201168" lvl="1" indent="0">
              <a:buFont typeface="Calibri" pitchFamily="34" charset="0"/>
              <a:buNone/>
            </a:pPr>
            <a:r>
              <a:rPr lang="en-US" dirty="0"/>
              <a:t>ADMIN REQUIREMENTS:	</a:t>
            </a:r>
          </a:p>
          <a:p>
            <a:pPr lvl="1">
              <a:buFont typeface="Arial" panose="020B0604020202020204" pitchFamily="34" charset="0"/>
              <a:buChar char="•"/>
            </a:pPr>
            <a:r>
              <a:rPr lang="en-US" dirty="0"/>
              <a:t>Manage database with operations like -	</a:t>
            </a:r>
          </a:p>
          <a:p>
            <a:pPr lvl="1">
              <a:buFont typeface="Arial" panose="020B0604020202020204" pitchFamily="34" charset="0"/>
              <a:buChar char="•"/>
            </a:pPr>
            <a:r>
              <a:rPr lang="en-US" dirty="0"/>
              <a:t>Add trains</a:t>
            </a:r>
          </a:p>
          <a:p>
            <a:pPr lvl="1">
              <a:buFont typeface="Arial" panose="020B0604020202020204" pitchFamily="34" charset="0"/>
              <a:buChar char="•"/>
            </a:pPr>
            <a:r>
              <a:rPr lang="en-US" dirty="0"/>
              <a:t>Add stations</a:t>
            </a:r>
          </a:p>
          <a:p>
            <a:pPr lvl="1">
              <a:buFont typeface="Arial" panose="020B0604020202020204" pitchFamily="34" charset="0"/>
              <a:buChar char="•"/>
            </a:pPr>
            <a:r>
              <a:rPr lang="en-US" dirty="0"/>
              <a:t>Add classes</a:t>
            </a:r>
          </a:p>
          <a:p>
            <a:pPr lvl="1">
              <a:buFont typeface="Arial" panose="020B0604020202020204" pitchFamily="34" charset="0"/>
              <a:buChar char="•"/>
            </a:pPr>
            <a:r>
              <a:rPr lang="en-US" dirty="0"/>
              <a:t>Ticket enquiry</a:t>
            </a:r>
          </a:p>
        </p:txBody>
      </p:sp>
    </p:spTree>
    <p:extLst>
      <p:ext uri="{BB962C8B-B14F-4D97-AF65-F5344CB8AC3E}">
        <p14:creationId xmlns:p14="http://schemas.microsoft.com/office/powerpoint/2010/main" val="2906079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257CA-2E28-412E-9F00-67424C29A2DD}"/>
              </a:ext>
            </a:extLst>
          </p:cNvPr>
          <p:cNvSpPr>
            <a:spLocks noGrp="1"/>
          </p:cNvSpPr>
          <p:nvPr>
            <p:ph type="title"/>
          </p:nvPr>
        </p:nvSpPr>
        <p:spPr>
          <a:xfrm>
            <a:off x="1097280" y="286603"/>
            <a:ext cx="10058400" cy="702303"/>
          </a:xfrm>
        </p:spPr>
        <p:txBody>
          <a:bodyPr>
            <a:normAutofit/>
          </a:bodyPr>
          <a:lstStyle/>
          <a:p>
            <a:r>
              <a:rPr lang="en-US" sz="1800" dirty="0"/>
              <a:t>10. The user is supposed to enter a PNR number and click  on ‘Get ticket information’ to get the information. </a:t>
            </a:r>
          </a:p>
        </p:txBody>
      </p:sp>
      <p:pic>
        <p:nvPicPr>
          <p:cNvPr id="5" name="Content Placeholder 4">
            <a:extLst>
              <a:ext uri="{FF2B5EF4-FFF2-40B4-BE49-F238E27FC236}">
                <a16:creationId xmlns:a16="http://schemas.microsoft.com/office/drawing/2014/main" id="{519EF8C2-2D3D-490D-BB3F-8AFB7DCE58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9019" y="1193093"/>
            <a:ext cx="9966661" cy="5139060"/>
          </a:xfrm>
        </p:spPr>
      </p:pic>
    </p:spTree>
    <p:extLst>
      <p:ext uri="{BB962C8B-B14F-4D97-AF65-F5344CB8AC3E}">
        <p14:creationId xmlns:p14="http://schemas.microsoft.com/office/powerpoint/2010/main" val="26317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40E0-A4D3-4172-8643-233489BA17F6}"/>
              </a:ext>
            </a:extLst>
          </p:cNvPr>
          <p:cNvSpPr>
            <a:spLocks noGrp="1"/>
          </p:cNvSpPr>
          <p:nvPr>
            <p:ph type="title"/>
          </p:nvPr>
        </p:nvSpPr>
        <p:spPr>
          <a:xfrm>
            <a:off x="1097280" y="286603"/>
            <a:ext cx="10058400" cy="512387"/>
          </a:xfrm>
        </p:spPr>
        <p:txBody>
          <a:bodyPr>
            <a:normAutofit/>
          </a:bodyPr>
          <a:lstStyle/>
          <a:p>
            <a:r>
              <a:rPr lang="en-US" sz="1800" dirty="0"/>
              <a:t>11. On clicking the user is navigated to a page where the details of the booked ticket is shown.</a:t>
            </a:r>
          </a:p>
        </p:txBody>
      </p:sp>
      <p:pic>
        <p:nvPicPr>
          <p:cNvPr id="5" name="Content Placeholder 4">
            <a:extLst>
              <a:ext uri="{FF2B5EF4-FFF2-40B4-BE49-F238E27FC236}">
                <a16:creationId xmlns:a16="http://schemas.microsoft.com/office/drawing/2014/main" id="{F3626AD0-490B-4A6E-B2CF-488E6C5334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128547"/>
            <a:ext cx="10058400" cy="5202079"/>
          </a:xfrm>
        </p:spPr>
      </p:pic>
    </p:spTree>
    <p:extLst>
      <p:ext uri="{BB962C8B-B14F-4D97-AF65-F5344CB8AC3E}">
        <p14:creationId xmlns:p14="http://schemas.microsoft.com/office/powerpoint/2010/main" val="336373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1313-2B45-4098-BAF0-4ED1122E0D2E}"/>
              </a:ext>
            </a:extLst>
          </p:cNvPr>
          <p:cNvSpPr>
            <a:spLocks noGrp="1"/>
          </p:cNvSpPr>
          <p:nvPr>
            <p:ph type="title"/>
          </p:nvPr>
        </p:nvSpPr>
        <p:spPr>
          <a:xfrm>
            <a:off x="1097280" y="286603"/>
            <a:ext cx="10058400" cy="702303"/>
          </a:xfrm>
        </p:spPr>
        <p:txBody>
          <a:bodyPr>
            <a:normAutofit/>
          </a:bodyPr>
          <a:lstStyle/>
          <a:p>
            <a:r>
              <a:rPr lang="en-US" sz="1800" dirty="0"/>
              <a:t>12. The user has an option of cancelling the ticket which was booked already. For this, the user should choose the link ‘Ticket Cancellation’.</a:t>
            </a:r>
          </a:p>
        </p:txBody>
      </p:sp>
      <p:pic>
        <p:nvPicPr>
          <p:cNvPr id="5" name="Content Placeholder 4">
            <a:extLst>
              <a:ext uri="{FF2B5EF4-FFF2-40B4-BE49-F238E27FC236}">
                <a16:creationId xmlns:a16="http://schemas.microsoft.com/office/drawing/2014/main" id="{F39ECECA-C88A-49A6-A68B-1795DBAF01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018847"/>
            <a:ext cx="10195116" cy="5294026"/>
          </a:xfrm>
        </p:spPr>
      </p:pic>
    </p:spTree>
    <p:extLst>
      <p:ext uri="{BB962C8B-B14F-4D97-AF65-F5344CB8AC3E}">
        <p14:creationId xmlns:p14="http://schemas.microsoft.com/office/powerpoint/2010/main" val="2992765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AF25-CC60-4311-A682-F92482BA4218}"/>
              </a:ext>
            </a:extLst>
          </p:cNvPr>
          <p:cNvSpPr>
            <a:spLocks noGrp="1"/>
          </p:cNvSpPr>
          <p:nvPr>
            <p:ph type="title"/>
          </p:nvPr>
        </p:nvSpPr>
        <p:spPr>
          <a:xfrm>
            <a:off x="1097280" y="286604"/>
            <a:ext cx="10058400" cy="547898"/>
          </a:xfrm>
        </p:spPr>
        <p:txBody>
          <a:bodyPr>
            <a:normAutofit fontScale="90000"/>
          </a:bodyPr>
          <a:lstStyle/>
          <a:p>
            <a:r>
              <a:rPr lang="en-US" sz="1800" dirty="0"/>
              <a:t>13. For cancellation, the PNR corresponding to that particular ticket is to be entered. In  case a correct PNR is entered, the page display is as follows.</a:t>
            </a:r>
          </a:p>
        </p:txBody>
      </p:sp>
      <p:pic>
        <p:nvPicPr>
          <p:cNvPr id="5" name="Content Placeholder 4">
            <a:extLst>
              <a:ext uri="{FF2B5EF4-FFF2-40B4-BE49-F238E27FC236}">
                <a16:creationId xmlns:a16="http://schemas.microsoft.com/office/drawing/2014/main" id="{38AC2473-CD33-4894-97CB-195635C29D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036134"/>
            <a:ext cx="10058400" cy="5196839"/>
          </a:xfrm>
        </p:spPr>
      </p:pic>
    </p:spTree>
    <p:extLst>
      <p:ext uri="{BB962C8B-B14F-4D97-AF65-F5344CB8AC3E}">
        <p14:creationId xmlns:p14="http://schemas.microsoft.com/office/powerpoint/2010/main" val="756174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4C14-EB05-4B37-8219-FA39B89E2C2C}"/>
              </a:ext>
            </a:extLst>
          </p:cNvPr>
          <p:cNvSpPr>
            <a:spLocks noGrp="1"/>
          </p:cNvSpPr>
          <p:nvPr>
            <p:ph type="title"/>
          </p:nvPr>
        </p:nvSpPr>
        <p:spPr>
          <a:xfrm>
            <a:off x="1097280" y="286603"/>
            <a:ext cx="10058400" cy="681063"/>
          </a:xfrm>
        </p:spPr>
        <p:txBody>
          <a:bodyPr>
            <a:normAutofit/>
          </a:bodyPr>
          <a:lstStyle/>
          <a:p>
            <a:r>
              <a:rPr lang="en-US" sz="1800" dirty="0"/>
              <a:t>14. If the cancellation is successful, an alert box appears with message as shown.</a:t>
            </a:r>
          </a:p>
        </p:txBody>
      </p:sp>
      <p:pic>
        <p:nvPicPr>
          <p:cNvPr id="5" name="Content Placeholder 4">
            <a:extLst>
              <a:ext uri="{FF2B5EF4-FFF2-40B4-BE49-F238E27FC236}">
                <a16:creationId xmlns:a16="http://schemas.microsoft.com/office/drawing/2014/main" id="{D266226A-3E71-4988-8C20-E67AD2B26C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144166"/>
            <a:ext cx="10058400" cy="5186362"/>
          </a:xfrm>
        </p:spPr>
      </p:pic>
    </p:spTree>
    <p:extLst>
      <p:ext uri="{BB962C8B-B14F-4D97-AF65-F5344CB8AC3E}">
        <p14:creationId xmlns:p14="http://schemas.microsoft.com/office/powerpoint/2010/main" val="977409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DD5B-8123-4857-8524-F5D2AE31D40A}"/>
              </a:ext>
            </a:extLst>
          </p:cNvPr>
          <p:cNvSpPr>
            <a:spLocks noGrp="1"/>
          </p:cNvSpPr>
          <p:nvPr>
            <p:ph type="title"/>
          </p:nvPr>
        </p:nvSpPr>
        <p:spPr>
          <a:xfrm>
            <a:off x="1097280" y="286603"/>
            <a:ext cx="10058400" cy="702303"/>
          </a:xfrm>
        </p:spPr>
        <p:txBody>
          <a:bodyPr>
            <a:normAutofit/>
          </a:bodyPr>
          <a:lstStyle/>
          <a:p>
            <a:r>
              <a:rPr lang="en-US" sz="1800" dirty="0"/>
              <a:t>Also, the page with the following message appears.</a:t>
            </a:r>
          </a:p>
        </p:txBody>
      </p:sp>
      <p:pic>
        <p:nvPicPr>
          <p:cNvPr id="5" name="Content Placeholder 4">
            <a:extLst>
              <a:ext uri="{FF2B5EF4-FFF2-40B4-BE49-F238E27FC236}">
                <a16:creationId xmlns:a16="http://schemas.microsoft.com/office/drawing/2014/main" id="{E4D08FFD-8AE4-4339-A750-6E2D7944CE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5660" y="1200222"/>
            <a:ext cx="9970019" cy="5130405"/>
          </a:xfrm>
        </p:spPr>
      </p:pic>
    </p:spTree>
    <p:extLst>
      <p:ext uri="{BB962C8B-B14F-4D97-AF65-F5344CB8AC3E}">
        <p14:creationId xmlns:p14="http://schemas.microsoft.com/office/powerpoint/2010/main" val="1244592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C75B-349A-439B-889C-A0D241B6BF9A}"/>
              </a:ext>
            </a:extLst>
          </p:cNvPr>
          <p:cNvSpPr>
            <a:spLocks noGrp="1"/>
          </p:cNvSpPr>
          <p:nvPr>
            <p:ph type="title"/>
          </p:nvPr>
        </p:nvSpPr>
        <p:spPr>
          <a:xfrm>
            <a:off x="1167984" y="774876"/>
            <a:ext cx="10058400" cy="601164"/>
          </a:xfrm>
        </p:spPr>
        <p:txBody>
          <a:bodyPr>
            <a:normAutofit/>
          </a:bodyPr>
          <a:lstStyle/>
          <a:p>
            <a:r>
              <a:rPr lang="en-US" sz="1800" dirty="0"/>
              <a:t>The before and after screenshot of the ticket table is shown.</a:t>
            </a:r>
          </a:p>
        </p:txBody>
      </p:sp>
      <p:pic>
        <p:nvPicPr>
          <p:cNvPr id="4" name="Content Placeholder 3">
            <a:extLst>
              <a:ext uri="{FF2B5EF4-FFF2-40B4-BE49-F238E27FC236}">
                <a16:creationId xmlns:a16="http://schemas.microsoft.com/office/drawing/2014/main" id="{90A85374-7729-40DF-B42F-A6746D2CE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7984" y="3944382"/>
            <a:ext cx="10058400" cy="893948"/>
          </a:xfrm>
          <a:prstGeom prst="rect">
            <a:avLst/>
          </a:prstGeom>
        </p:spPr>
      </p:pic>
      <p:pic>
        <p:nvPicPr>
          <p:cNvPr id="5" name="Content Placeholder 8">
            <a:extLst>
              <a:ext uri="{FF2B5EF4-FFF2-40B4-BE49-F238E27FC236}">
                <a16:creationId xmlns:a16="http://schemas.microsoft.com/office/drawing/2014/main" id="{53EB3CB3-3FD8-4568-A3B1-5C04898C7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984" y="2371573"/>
            <a:ext cx="10058400" cy="1084090"/>
          </a:xfrm>
          <a:prstGeom prst="rect">
            <a:avLst/>
          </a:prstGeom>
        </p:spPr>
      </p:pic>
      <p:sp>
        <p:nvSpPr>
          <p:cNvPr id="8" name="Rectangle 7">
            <a:extLst>
              <a:ext uri="{FF2B5EF4-FFF2-40B4-BE49-F238E27FC236}">
                <a16:creationId xmlns:a16="http://schemas.microsoft.com/office/drawing/2014/main" id="{501E9832-4735-46DE-B4F3-B7C76AA425A0}"/>
              </a:ext>
            </a:extLst>
          </p:cNvPr>
          <p:cNvSpPr/>
          <p:nvPr/>
        </p:nvSpPr>
        <p:spPr>
          <a:xfrm>
            <a:off x="1167984" y="3062796"/>
            <a:ext cx="999124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5AAC83-8503-4821-8CB5-B873A48D6C2E}"/>
              </a:ext>
            </a:extLst>
          </p:cNvPr>
          <p:cNvSpPr/>
          <p:nvPr/>
        </p:nvSpPr>
        <p:spPr>
          <a:xfrm>
            <a:off x="1167984" y="2715648"/>
            <a:ext cx="999124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8331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E309-4414-4200-BFBF-D935A8E2D0C0}"/>
              </a:ext>
            </a:extLst>
          </p:cNvPr>
          <p:cNvSpPr>
            <a:spLocks noGrp="1"/>
          </p:cNvSpPr>
          <p:nvPr>
            <p:ph type="title"/>
          </p:nvPr>
        </p:nvSpPr>
        <p:spPr>
          <a:xfrm>
            <a:off x="1097280" y="807868"/>
            <a:ext cx="10058400" cy="736847"/>
          </a:xfrm>
        </p:spPr>
        <p:txBody>
          <a:bodyPr>
            <a:normAutofit/>
          </a:bodyPr>
          <a:lstStyle/>
          <a:p>
            <a:r>
              <a:rPr lang="en-US" sz="1800" dirty="0"/>
              <a:t>The before and after screenshot of the ‘class’ table is shown. Recovery of the available seats is done when a ticket is cancelled.</a:t>
            </a:r>
          </a:p>
        </p:txBody>
      </p:sp>
      <p:pic>
        <p:nvPicPr>
          <p:cNvPr id="4" name="Content Placeholder 3">
            <a:extLst>
              <a:ext uri="{FF2B5EF4-FFF2-40B4-BE49-F238E27FC236}">
                <a16:creationId xmlns:a16="http://schemas.microsoft.com/office/drawing/2014/main" id="{D7F2E381-C92C-4F4A-BE41-E8B9273D2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508" y="3944574"/>
            <a:ext cx="8274984" cy="1514686"/>
          </a:xfrm>
          <a:prstGeom prst="rect">
            <a:avLst/>
          </a:prstGeom>
        </p:spPr>
      </p:pic>
      <p:pic>
        <p:nvPicPr>
          <p:cNvPr id="5" name="Content Placeholder 4">
            <a:extLst>
              <a:ext uri="{FF2B5EF4-FFF2-40B4-BE49-F238E27FC236}">
                <a16:creationId xmlns:a16="http://schemas.microsoft.com/office/drawing/2014/main" id="{0DBF835D-3E1D-4B10-9990-BD6D7DF37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508" y="1952419"/>
            <a:ext cx="8274984" cy="1476581"/>
          </a:xfrm>
          <a:prstGeom prst="rect">
            <a:avLst/>
          </a:prstGeom>
        </p:spPr>
      </p:pic>
      <p:sp>
        <p:nvSpPr>
          <p:cNvPr id="7" name="Rectangle: Rounded Corners 6">
            <a:extLst>
              <a:ext uri="{FF2B5EF4-FFF2-40B4-BE49-F238E27FC236}">
                <a16:creationId xmlns:a16="http://schemas.microsoft.com/office/drawing/2014/main" id="{22410371-C94A-46B6-ABF1-5153425E1E2E}"/>
              </a:ext>
            </a:extLst>
          </p:cNvPr>
          <p:cNvSpPr/>
          <p:nvPr/>
        </p:nvSpPr>
        <p:spPr>
          <a:xfrm>
            <a:off x="7288567" y="2592280"/>
            <a:ext cx="328474"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4C5E415-0FEC-4C5E-A7FC-BB174A820065}"/>
              </a:ext>
            </a:extLst>
          </p:cNvPr>
          <p:cNvSpPr/>
          <p:nvPr/>
        </p:nvSpPr>
        <p:spPr>
          <a:xfrm>
            <a:off x="7288567" y="4527612"/>
            <a:ext cx="328474"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818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F5B6-5A93-44DA-BC44-1AE45FA2A7BE}"/>
              </a:ext>
            </a:extLst>
          </p:cNvPr>
          <p:cNvSpPr>
            <a:spLocks noGrp="1"/>
          </p:cNvSpPr>
          <p:nvPr>
            <p:ph type="title"/>
          </p:nvPr>
        </p:nvSpPr>
        <p:spPr>
          <a:xfrm>
            <a:off x="1097280" y="286603"/>
            <a:ext cx="10058400" cy="627797"/>
          </a:xfrm>
        </p:spPr>
        <p:txBody>
          <a:bodyPr>
            <a:normAutofit/>
          </a:bodyPr>
          <a:lstStyle/>
          <a:p>
            <a:r>
              <a:rPr lang="en-US" sz="1800" dirty="0"/>
              <a:t>15. A case of entry of PNR that does not exist might occur.</a:t>
            </a:r>
          </a:p>
        </p:txBody>
      </p:sp>
      <p:pic>
        <p:nvPicPr>
          <p:cNvPr id="9" name="Content Placeholder 8">
            <a:extLst>
              <a:ext uri="{FF2B5EF4-FFF2-40B4-BE49-F238E27FC236}">
                <a16:creationId xmlns:a16="http://schemas.microsoft.com/office/drawing/2014/main" id="{8DF4A9DB-F55D-4E62-B440-C14CDF9CB5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145864"/>
            <a:ext cx="10058400" cy="5175885"/>
          </a:xfrm>
        </p:spPr>
      </p:pic>
    </p:spTree>
    <p:extLst>
      <p:ext uri="{BB962C8B-B14F-4D97-AF65-F5344CB8AC3E}">
        <p14:creationId xmlns:p14="http://schemas.microsoft.com/office/powerpoint/2010/main" val="2337545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40D6-D214-4342-BCD0-8A82E86ECE01}"/>
              </a:ext>
            </a:extLst>
          </p:cNvPr>
          <p:cNvSpPr>
            <a:spLocks noGrp="1"/>
          </p:cNvSpPr>
          <p:nvPr>
            <p:ph type="title"/>
          </p:nvPr>
        </p:nvSpPr>
        <p:spPr>
          <a:xfrm>
            <a:off x="1097280" y="286603"/>
            <a:ext cx="10058400" cy="702303"/>
          </a:xfrm>
        </p:spPr>
        <p:txBody>
          <a:bodyPr>
            <a:normAutofit/>
          </a:bodyPr>
          <a:lstStyle/>
          <a:p>
            <a:r>
              <a:rPr lang="en-US" sz="1800" dirty="0"/>
              <a:t>In case a wrong PNR is entered (PNR that does not exist), alert box appears with message as shown.</a:t>
            </a:r>
          </a:p>
        </p:txBody>
      </p:sp>
      <p:pic>
        <p:nvPicPr>
          <p:cNvPr id="5" name="Content Placeholder 4">
            <a:extLst>
              <a:ext uri="{FF2B5EF4-FFF2-40B4-BE49-F238E27FC236}">
                <a16:creationId xmlns:a16="http://schemas.microsoft.com/office/drawing/2014/main" id="{D3DF0907-5C77-442C-BE61-ECAEF02838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79" y="1122605"/>
            <a:ext cx="10124095" cy="5199145"/>
          </a:xfrm>
        </p:spPr>
      </p:pic>
    </p:spTree>
    <p:extLst>
      <p:ext uri="{BB962C8B-B14F-4D97-AF65-F5344CB8AC3E}">
        <p14:creationId xmlns:p14="http://schemas.microsoft.com/office/powerpoint/2010/main" val="1596541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754D-B612-40EF-8254-CC0205B70561}"/>
              </a:ext>
            </a:extLst>
          </p:cNvPr>
          <p:cNvSpPr>
            <a:spLocks noGrp="1"/>
          </p:cNvSpPr>
          <p:nvPr>
            <p:ph type="title"/>
          </p:nvPr>
        </p:nvSpPr>
        <p:spPr>
          <a:xfrm>
            <a:off x="1118586" y="745724"/>
            <a:ext cx="10164192" cy="683581"/>
          </a:xfrm>
        </p:spPr>
        <p:txBody>
          <a:bodyPr>
            <a:normAutofit/>
          </a:bodyPr>
          <a:lstStyle/>
          <a:p>
            <a:r>
              <a:rPr lang="en-US" sz="3200" dirty="0"/>
              <a:t>DATABASE DESIGN </a:t>
            </a:r>
            <a:r>
              <a:rPr lang="en-US" sz="2000" dirty="0">
                <a:solidFill>
                  <a:schemeClr val="tx1">
                    <a:lumMod val="75000"/>
                    <a:lumOff val="25000"/>
                  </a:schemeClr>
                </a:solidFill>
              </a:rPr>
              <a:t>INCLUDING CONSTRAINTS AND TRIGGERS</a:t>
            </a:r>
          </a:p>
        </p:txBody>
      </p:sp>
      <p:pic>
        <p:nvPicPr>
          <p:cNvPr id="5" name="Content Placeholder 4">
            <a:extLst>
              <a:ext uri="{FF2B5EF4-FFF2-40B4-BE49-F238E27FC236}">
                <a16:creationId xmlns:a16="http://schemas.microsoft.com/office/drawing/2014/main" id="{7C3D5A8D-640E-47A6-A95C-ACF319BCF1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438" y="1943809"/>
            <a:ext cx="8576487" cy="4341581"/>
          </a:xfrm>
        </p:spPr>
      </p:pic>
    </p:spTree>
    <p:extLst>
      <p:ext uri="{BB962C8B-B14F-4D97-AF65-F5344CB8AC3E}">
        <p14:creationId xmlns:p14="http://schemas.microsoft.com/office/powerpoint/2010/main" val="2128806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49628-7C3A-459E-B5A5-A673A0A63901}"/>
              </a:ext>
            </a:extLst>
          </p:cNvPr>
          <p:cNvSpPr>
            <a:spLocks noGrp="1"/>
          </p:cNvSpPr>
          <p:nvPr>
            <p:ph type="title"/>
          </p:nvPr>
        </p:nvSpPr>
        <p:spPr>
          <a:xfrm>
            <a:off x="1097280" y="286603"/>
            <a:ext cx="10058400" cy="618919"/>
          </a:xfrm>
        </p:spPr>
        <p:txBody>
          <a:bodyPr>
            <a:normAutofit/>
          </a:bodyPr>
          <a:lstStyle/>
          <a:p>
            <a:r>
              <a:rPr lang="en-US" sz="1800" dirty="0"/>
              <a:t>Also, message is printed on a page.</a:t>
            </a:r>
          </a:p>
        </p:txBody>
      </p:sp>
      <p:pic>
        <p:nvPicPr>
          <p:cNvPr id="5" name="Content Placeholder 4">
            <a:extLst>
              <a:ext uri="{FF2B5EF4-FFF2-40B4-BE49-F238E27FC236}">
                <a16:creationId xmlns:a16="http://schemas.microsoft.com/office/drawing/2014/main" id="{899CB70E-07B5-4A17-A0E2-9145A5757F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1" y="1134948"/>
            <a:ext cx="10058400" cy="5160169"/>
          </a:xfrm>
        </p:spPr>
      </p:pic>
    </p:spTree>
    <p:extLst>
      <p:ext uri="{BB962C8B-B14F-4D97-AF65-F5344CB8AC3E}">
        <p14:creationId xmlns:p14="http://schemas.microsoft.com/office/powerpoint/2010/main" val="777439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9AE45-5D59-4783-9F9D-E3ED8670411A}"/>
              </a:ext>
            </a:extLst>
          </p:cNvPr>
          <p:cNvSpPr>
            <a:spLocks noGrp="1"/>
          </p:cNvSpPr>
          <p:nvPr>
            <p:ph type="title"/>
          </p:nvPr>
        </p:nvSpPr>
        <p:spPr>
          <a:xfrm>
            <a:off x="1097280" y="286603"/>
            <a:ext cx="10058400" cy="530143"/>
          </a:xfrm>
        </p:spPr>
        <p:txBody>
          <a:bodyPr>
            <a:normAutofit/>
          </a:bodyPr>
          <a:lstStyle/>
          <a:p>
            <a:r>
              <a:rPr lang="en-US" sz="1800" dirty="0"/>
              <a:t>16. A ‘Register’ option is available for a non user to register in the login page.</a:t>
            </a:r>
          </a:p>
        </p:txBody>
      </p:sp>
      <p:pic>
        <p:nvPicPr>
          <p:cNvPr id="5" name="Content Placeholder 4">
            <a:extLst>
              <a:ext uri="{FF2B5EF4-FFF2-40B4-BE49-F238E27FC236}">
                <a16:creationId xmlns:a16="http://schemas.microsoft.com/office/drawing/2014/main" id="{5D1F5002-1CA0-4424-B8D6-CE918E8962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107155"/>
            <a:ext cx="10058400" cy="5196840"/>
          </a:xfrm>
        </p:spPr>
      </p:pic>
      <p:sp>
        <p:nvSpPr>
          <p:cNvPr id="6" name="Rectangle 5">
            <a:extLst>
              <a:ext uri="{FF2B5EF4-FFF2-40B4-BE49-F238E27FC236}">
                <a16:creationId xmlns:a16="http://schemas.microsoft.com/office/drawing/2014/main" id="{F1E6B4B8-0455-4AF1-89C2-17A03E79750B}"/>
              </a:ext>
            </a:extLst>
          </p:cNvPr>
          <p:cNvSpPr/>
          <p:nvPr/>
        </p:nvSpPr>
        <p:spPr>
          <a:xfrm>
            <a:off x="10138299" y="1677880"/>
            <a:ext cx="40837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033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8556-9B22-4F7C-A324-97DF8A013CCA}"/>
              </a:ext>
            </a:extLst>
          </p:cNvPr>
          <p:cNvSpPr>
            <a:spLocks noGrp="1"/>
          </p:cNvSpPr>
          <p:nvPr>
            <p:ph type="title"/>
          </p:nvPr>
        </p:nvSpPr>
        <p:spPr>
          <a:xfrm>
            <a:off x="1097280" y="286603"/>
            <a:ext cx="10058400" cy="702303"/>
          </a:xfrm>
        </p:spPr>
        <p:txBody>
          <a:bodyPr>
            <a:normAutofit/>
          </a:bodyPr>
          <a:lstStyle/>
          <a:p>
            <a:r>
              <a:rPr lang="en-US" sz="1800" dirty="0"/>
              <a:t>17. On clicking the link, the user is navigated to a page where his/her details are collected. On clicking  ‘Sign up’ button, a message is delivered that the user is registered. </a:t>
            </a:r>
          </a:p>
        </p:txBody>
      </p:sp>
      <p:pic>
        <p:nvPicPr>
          <p:cNvPr id="5" name="Content Placeholder 4">
            <a:extLst>
              <a:ext uri="{FF2B5EF4-FFF2-40B4-BE49-F238E27FC236}">
                <a16:creationId xmlns:a16="http://schemas.microsoft.com/office/drawing/2014/main" id="{872F1BB5-0320-456A-AC1B-64EF8A59DA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174097"/>
            <a:ext cx="10058400" cy="5165407"/>
          </a:xfrm>
        </p:spPr>
      </p:pic>
    </p:spTree>
    <p:extLst>
      <p:ext uri="{BB962C8B-B14F-4D97-AF65-F5344CB8AC3E}">
        <p14:creationId xmlns:p14="http://schemas.microsoft.com/office/powerpoint/2010/main" val="1780963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676A-E95F-4047-BF23-00C9592B3C4D}"/>
              </a:ext>
            </a:extLst>
          </p:cNvPr>
          <p:cNvSpPr>
            <a:spLocks noGrp="1"/>
          </p:cNvSpPr>
          <p:nvPr>
            <p:ph type="title"/>
          </p:nvPr>
        </p:nvSpPr>
        <p:spPr>
          <a:xfrm>
            <a:off x="1097280" y="905428"/>
            <a:ext cx="10058400" cy="503510"/>
          </a:xfrm>
        </p:spPr>
        <p:txBody>
          <a:bodyPr>
            <a:normAutofit fontScale="90000"/>
          </a:bodyPr>
          <a:lstStyle/>
          <a:p>
            <a:r>
              <a:rPr lang="en-US" sz="1800" dirty="0"/>
              <a:t>The details of the registered user are set to the ‘user’ table in the database. Here are the before and after screenshots of the ‘user’ table.</a:t>
            </a:r>
          </a:p>
        </p:txBody>
      </p:sp>
      <p:pic>
        <p:nvPicPr>
          <p:cNvPr id="5" name="Content Placeholder 4">
            <a:extLst>
              <a:ext uri="{FF2B5EF4-FFF2-40B4-BE49-F238E27FC236}">
                <a16:creationId xmlns:a16="http://schemas.microsoft.com/office/drawing/2014/main" id="{DF52D6DA-385B-42DD-A894-BEF8086CAD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324478"/>
            <a:ext cx="10058400" cy="1104522"/>
          </a:xfrm>
        </p:spPr>
      </p:pic>
      <p:pic>
        <p:nvPicPr>
          <p:cNvPr id="7" name="Picture 6">
            <a:extLst>
              <a:ext uri="{FF2B5EF4-FFF2-40B4-BE49-F238E27FC236}">
                <a16:creationId xmlns:a16="http://schemas.microsoft.com/office/drawing/2014/main" id="{DCC00345-F31F-44B5-91D7-39EA913E6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4010586"/>
            <a:ext cx="10058400" cy="1438476"/>
          </a:xfrm>
          <a:prstGeom prst="rect">
            <a:avLst/>
          </a:prstGeom>
        </p:spPr>
      </p:pic>
      <p:sp>
        <p:nvSpPr>
          <p:cNvPr id="8" name="Rectangle 7">
            <a:extLst>
              <a:ext uri="{FF2B5EF4-FFF2-40B4-BE49-F238E27FC236}">
                <a16:creationId xmlns:a16="http://schemas.microsoft.com/office/drawing/2014/main" id="{310DFDA7-A9A3-437A-A9D7-6194FBB4419F}"/>
              </a:ext>
            </a:extLst>
          </p:cNvPr>
          <p:cNvSpPr/>
          <p:nvPr/>
        </p:nvSpPr>
        <p:spPr>
          <a:xfrm>
            <a:off x="1097280" y="4705165"/>
            <a:ext cx="999744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F0BDDF-35A3-42DA-A086-9AC8043E3AC6}"/>
              </a:ext>
            </a:extLst>
          </p:cNvPr>
          <p:cNvSpPr/>
          <p:nvPr/>
        </p:nvSpPr>
        <p:spPr>
          <a:xfrm>
            <a:off x="1097280" y="4998128"/>
            <a:ext cx="999744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152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F233-834D-494B-93A7-227C70DFC17B}"/>
              </a:ext>
            </a:extLst>
          </p:cNvPr>
          <p:cNvSpPr>
            <a:spLocks noGrp="1"/>
          </p:cNvSpPr>
          <p:nvPr>
            <p:ph type="title"/>
          </p:nvPr>
        </p:nvSpPr>
        <p:spPr>
          <a:xfrm>
            <a:off x="1143149" y="375380"/>
            <a:ext cx="10058400" cy="556776"/>
          </a:xfrm>
        </p:spPr>
        <p:txBody>
          <a:bodyPr>
            <a:normAutofit fontScale="90000"/>
          </a:bodyPr>
          <a:lstStyle/>
          <a:p>
            <a:r>
              <a:rPr lang="en-US" sz="1800" dirty="0"/>
              <a:t>18. Now, if the user is ‘Admin’, the following operations will be available to be performed.</a:t>
            </a:r>
            <a:br>
              <a:rPr lang="en-US" sz="1800" dirty="0"/>
            </a:br>
            <a:r>
              <a:rPr lang="en-US" sz="1800" dirty="0"/>
              <a:t>       Here we have an admin ‘here’. Let us check his/her access abilities. ‘here’ has to first login.</a:t>
            </a:r>
          </a:p>
        </p:txBody>
      </p:sp>
      <p:pic>
        <p:nvPicPr>
          <p:cNvPr id="5" name="Content Placeholder 4">
            <a:extLst>
              <a:ext uri="{FF2B5EF4-FFF2-40B4-BE49-F238E27FC236}">
                <a16:creationId xmlns:a16="http://schemas.microsoft.com/office/drawing/2014/main" id="{9EA525DE-9266-4A0D-A674-90D2070A7F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149" y="1100948"/>
            <a:ext cx="10058400" cy="5186363"/>
          </a:xfrm>
        </p:spPr>
      </p:pic>
    </p:spTree>
    <p:extLst>
      <p:ext uri="{BB962C8B-B14F-4D97-AF65-F5344CB8AC3E}">
        <p14:creationId xmlns:p14="http://schemas.microsoft.com/office/powerpoint/2010/main" val="740931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BCA0-6A94-4BEE-B92D-FABCAF389DC5}"/>
              </a:ext>
            </a:extLst>
          </p:cNvPr>
          <p:cNvSpPr>
            <a:spLocks noGrp="1"/>
          </p:cNvSpPr>
          <p:nvPr>
            <p:ph type="title"/>
          </p:nvPr>
        </p:nvSpPr>
        <p:spPr>
          <a:xfrm>
            <a:off x="1097280" y="286604"/>
            <a:ext cx="10058400" cy="929638"/>
          </a:xfrm>
        </p:spPr>
        <p:txBody>
          <a:bodyPr>
            <a:normAutofit/>
          </a:bodyPr>
          <a:lstStyle/>
          <a:p>
            <a:r>
              <a:rPr lang="en-US" sz="1800" dirty="0"/>
              <a:t>19. Once logged in, the following options will be available for the admin. Let us go through what can be done in each of these, with a check on database.</a:t>
            </a:r>
            <a:br>
              <a:rPr lang="en-US" sz="1800" dirty="0"/>
            </a:br>
            <a:r>
              <a:rPr lang="en-US" sz="1800" dirty="0"/>
              <a:t>	</a:t>
            </a:r>
          </a:p>
        </p:txBody>
      </p:sp>
      <p:pic>
        <p:nvPicPr>
          <p:cNvPr id="5" name="Content Placeholder 4">
            <a:extLst>
              <a:ext uri="{FF2B5EF4-FFF2-40B4-BE49-F238E27FC236}">
                <a16:creationId xmlns:a16="http://schemas.microsoft.com/office/drawing/2014/main" id="{45AA839F-2334-452E-8DD3-4F50986C0E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083078"/>
            <a:ext cx="10058400" cy="5196841"/>
          </a:xfrm>
        </p:spPr>
      </p:pic>
    </p:spTree>
    <p:extLst>
      <p:ext uri="{BB962C8B-B14F-4D97-AF65-F5344CB8AC3E}">
        <p14:creationId xmlns:p14="http://schemas.microsoft.com/office/powerpoint/2010/main" val="156315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FCDC-E9DB-4552-AA44-4FA8E3B32707}"/>
              </a:ext>
            </a:extLst>
          </p:cNvPr>
          <p:cNvSpPr>
            <a:spLocks noGrp="1"/>
          </p:cNvSpPr>
          <p:nvPr>
            <p:ph type="title"/>
          </p:nvPr>
        </p:nvSpPr>
        <p:spPr>
          <a:xfrm>
            <a:off x="1097280" y="286603"/>
            <a:ext cx="10058400" cy="702303"/>
          </a:xfrm>
        </p:spPr>
        <p:txBody>
          <a:bodyPr>
            <a:normAutofit/>
          </a:bodyPr>
          <a:lstStyle/>
          <a:p>
            <a:r>
              <a:rPr lang="en-US" sz="1800" dirty="0"/>
              <a:t>19. In case the admin chooses the ‘Insert trains’ to enter details of a new train, the following page appears. After entering the details, a click on ‘Add train’ will insert the details into the ‘train’ table in the database. </a:t>
            </a:r>
          </a:p>
        </p:txBody>
      </p:sp>
      <p:pic>
        <p:nvPicPr>
          <p:cNvPr id="9" name="Content Placeholder 8">
            <a:extLst>
              <a:ext uri="{FF2B5EF4-FFF2-40B4-BE49-F238E27FC236}">
                <a16:creationId xmlns:a16="http://schemas.microsoft.com/office/drawing/2014/main" id="{F9560272-BE2E-442F-A7DC-D2C7192272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804" y="1164335"/>
            <a:ext cx="9954876" cy="5148538"/>
          </a:xfrm>
        </p:spPr>
      </p:pic>
    </p:spTree>
    <p:extLst>
      <p:ext uri="{BB962C8B-B14F-4D97-AF65-F5344CB8AC3E}">
        <p14:creationId xmlns:p14="http://schemas.microsoft.com/office/powerpoint/2010/main" val="1886461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8867-1FA3-454B-B7E1-187CDE39C0DD}"/>
              </a:ext>
            </a:extLst>
          </p:cNvPr>
          <p:cNvSpPr>
            <a:spLocks noGrp="1"/>
          </p:cNvSpPr>
          <p:nvPr>
            <p:ph type="title"/>
          </p:nvPr>
        </p:nvSpPr>
        <p:spPr>
          <a:xfrm>
            <a:off x="1255595" y="854775"/>
            <a:ext cx="10058400" cy="565653"/>
          </a:xfrm>
        </p:spPr>
        <p:txBody>
          <a:bodyPr>
            <a:normAutofit/>
          </a:bodyPr>
          <a:lstStyle/>
          <a:p>
            <a:r>
              <a:rPr lang="en-US" sz="1800" dirty="0"/>
              <a:t>The before and after screenshots of the train table is shown.</a:t>
            </a:r>
          </a:p>
        </p:txBody>
      </p:sp>
      <p:pic>
        <p:nvPicPr>
          <p:cNvPr id="9" name="Content Placeholder 8">
            <a:extLst>
              <a:ext uri="{FF2B5EF4-FFF2-40B4-BE49-F238E27FC236}">
                <a16:creationId xmlns:a16="http://schemas.microsoft.com/office/drawing/2014/main" id="{522BC04D-4391-42B9-A02A-2AAF46CC56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5683" y="2201469"/>
            <a:ext cx="9621593" cy="1448002"/>
          </a:xfrm>
        </p:spPr>
      </p:pic>
      <p:pic>
        <p:nvPicPr>
          <p:cNvPr id="11" name="Picture 10">
            <a:extLst>
              <a:ext uri="{FF2B5EF4-FFF2-40B4-BE49-F238E27FC236}">
                <a16:creationId xmlns:a16="http://schemas.microsoft.com/office/drawing/2014/main" id="{307D6F1E-AA34-4AA8-856C-3591CAFE5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440" y="4074630"/>
            <a:ext cx="9631119" cy="1848108"/>
          </a:xfrm>
          <a:prstGeom prst="rect">
            <a:avLst/>
          </a:prstGeom>
        </p:spPr>
      </p:pic>
      <p:sp>
        <p:nvSpPr>
          <p:cNvPr id="12" name="Rectangle 11">
            <a:extLst>
              <a:ext uri="{FF2B5EF4-FFF2-40B4-BE49-F238E27FC236}">
                <a16:creationId xmlns:a16="http://schemas.microsoft.com/office/drawing/2014/main" id="{2B1DBA89-A714-4675-9947-AD81DBB967DC}"/>
              </a:ext>
            </a:extLst>
          </p:cNvPr>
          <p:cNvSpPr/>
          <p:nvPr/>
        </p:nvSpPr>
        <p:spPr>
          <a:xfrm>
            <a:off x="1280440" y="4873841"/>
            <a:ext cx="955031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F40F77-E8EC-40E7-BB18-BC923A46C90F}"/>
              </a:ext>
            </a:extLst>
          </p:cNvPr>
          <p:cNvSpPr/>
          <p:nvPr/>
        </p:nvSpPr>
        <p:spPr>
          <a:xfrm>
            <a:off x="1315683" y="5131293"/>
            <a:ext cx="951507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662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62F4-1A56-4F0A-9E7F-C3B7A8D3C945}"/>
              </a:ext>
            </a:extLst>
          </p:cNvPr>
          <p:cNvSpPr>
            <a:spLocks noGrp="1"/>
          </p:cNvSpPr>
          <p:nvPr>
            <p:ph type="title"/>
          </p:nvPr>
        </p:nvSpPr>
        <p:spPr>
          <a:xfrm>
            <a:off x="1097280" y="286604"/>
            <a:ext cx="10058400" cy="722384"/>
          </a:xfrm>
        </p:spPr>
        <p:txBody>
          <a:bodyPr>
            <a:normAutofit/>
          </a:bodyPr>
          <a:lstStyle/>
          <a:p>
            <a:r>
              <a:rPr lang="en-US" sz="1800" dirty="0"/>
              <a:t>20. In case the admin chooses the ‘Add station’ to enter details of a new train, the following page appears. After entering the details, a click on ‘Add station’ will insert the details into the ‘station’ table in the database. </a:t>
            </a:r>
          </a:p>
        </p:txBody>
      </p:sp>
      <p:pic>
        <p:nvPicPr>
          <p:cNvPr id="5" name="Content Placeholder 4">
            <a:extLst>
              <a:ext uri="{FF2B5EF4-FFF2-40B4-BE49-F238E27FC236}">
                <a16:creationId xmlns:a16="http://schemas.microsoft.com/office/drawing/2014/main" id="{905260D3-E5E3-45BF-B7AC-AF46E2C852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79" y="1140624"/>
            <a:ext cx="10058401" cy="5181125"/>
          </a:xfrm>
        </p:spPr>
      </p:pic>
    </p:spTree>
    <p:extLst>
      <p:ext uri="{BB962C8B-B14F-4D97-AF65-F5344CB8AC3E}">
        <p14:creationId xmlns:p14="http://schemas.microsoft.com/office/powerpoint/2010/main" val="585042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8F33-217A-4F75-81D9-4144E07940E2}"/>
              </a:ext>
            </a:extLst>
          </p:cNvPr>
          <p:cNvSpPr>
            <a:spLocks noGrp="1"/>
          </p:cNvSpPr>
          <p:nvPr>
            <p:ph type="title"/>
          </p:nvPr>
        </p:nvSpPr>
        <p:spPr>
          <a:xfrm>
            <a:off x="1221567" y="908080"/>
            <a:ext cx="10058400" cy="565653"/>
          </a:xfrm>
        </p:spPr>
        <p:txBody>
          <a:bodyPr>
            <a:normAutofit/>
          </a:bodyPr>
          <a:lstStyle/>
          <a:p>
            <a:r>
              <a:rPr lang="en-US" sz="1800" dirty="0"/>
              <a:t>The before and after screenshots of the station table is shown.</a:t>
            </a:r>
          </a:p>
        </p:txBody>
      </p:sp>
      <p:pic>
        <p:nvPicPr>
          <p:cNvPr id="5" name="Content Placeholder 4">
            <a:extLst>
              <a:ext uri="{FF2B5EF4-FFF2-40B4-BE49-F238E27FC236}">
                <a16:creationId xmlns:a16="http://schemas.microsoft.com/office/drawing/2014/main" id="{991D20D8-220D-4694-9B28-196D2B7794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918" y="1964385"/>
            <a:ext cx="4582164" cy="1762371"/>
          </a:xfrm>
        </p:spPr>
      </p:pic>
      <p:pic>
        <p:nvPicPr>
          <p:cNvPr id="7" name="Picture 6">
            <a:extLst>
              <a:ext uri="{FF2B5EF4-FFF2-40B4-BE49-F238E27FC236}">
                <a16:creationId xmlns:a16="http://schemas.microsoft.com/office/drawing/2014/main" id="{C8820E2A-EB2F-43CA-95CB-B340D011F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970" y="3998226"/>
            <a:ext cx="4563112" cy="1943371"/>
          </a:xfrm>
          <a:prstGeom prst="rect">
            <a:avLst/>
          </a:prstGeom>
        </p:spPr>
      </p:pic>
      <p:sp>
        <p:nvSpPr>
          <p:cNvPr id="8" name="Rectangle 7">
            <a:extLst>
              <a:ext uri="{FF2B5EF4-FFF2-40B4-BE49-F238E27FC236}">
                <a16:creationId xmlns:a16="http://schemas.microsoft.com/office/drawing/2014/main" id="{B57160E6-1854-48A4-AC96-1C59C624DFCF}"/>
              </a:ext>
            </a:extLst>
          </p:cNvPr>
          <p:cNvSpPr/>
          <p:nvPr/>
        </p:nvSpPr>
        <p:spPr>
          <a:xfrm>
            <a:off x="3823970" y="4899143"/>
            <a:ext cx="45631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855F38-1C06-440F-9752-8FEA9CA4F480}"/>
              </a:ext>
            </a:extLst>
          </p:cNvPr>
          <p:cNvSpPr/>
          <p:nvPr/>
        </p:nvSpPr>
        <p:spPr>
          <a:xfrm>
            <a:off x="3823970" y="5202315"/>
            <a:ext cx="45631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537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5A25-06C2-4114-A497-4168FCC9F570}"/>
              </a:ext>
            </a:extLst>
          </p:cNvPr>
          <p:cNvSpPr>
            <a:spLocks noGrp="1"/>
          </p:cNvSpPr>
          <p:nvPr>
            <p:ph type="title"/>
          </p:nvPr>
        </p:nvSpPr>
        <p:spPr>
          <a:xfrm>
            <a:off x="1066800" y="570688"/>
            <a:ext cx="10058400" cy="636675"/>
          </a:xfrm>
        </p:spPr>
        <p:txBody>
          <a:bodyPr>
            <a:normAutofit/>
          </a:bodyPr>
          <a:lstStyle/>
          <a:p>
            <a:r>
              <a:rPr lang="en-US" sz="3200" dirty="0"/>
              <a:t>The Functions, Procedures and Triggers used:</a:t>
            </a:r>
          </a:p>
        </p:txBody>
      </p:sp>
      <p:pic>
        <p:nvPicPr>
          <p:cNvPr id="5" name="Content Placeholder 4">
            <a:extLst>
              <a:ext uri="{FF2B5EF4-FFF2-40B4-BE49-F238E27FC236}">
                <a16:creationId xmlns:a16="http://schemas.microsoft.com/office/drawing/2014/main" id="{BE2685A4-E219-4497-8BD2-8572965C7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91" y="1846263"/>
            <a:ext cx="3922850" cy="4022725"/>
          </a:xfrm>
        </p:spPr>
      </p:pic>
      <p:pic>
        <p:nvPicPr>
          <p:cNvPr id="7" name="Picture 6">
            <a:extLst>
              <a:ext uri="{FF2B5EF4-FFF2-40B4-BE49-F238E27FC236}">
                <a16:creationId xmlns:a16="http://schemas.microsoft.com/office/drawing/2014/main" id="{DF257764-8A5B-487F-BDB3-ED0618A1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845" y="1846263"/>
            <a:ext cx="7501631" cy="2844368"/>
          </a:xfrm>
          <a:prstGeom prst="rect">
            <a:avLst/>
          </a:prstGeom>
        </p:spPr>
      </p:pic>
      <p:sp>
        <p:nvSpPr>
          <p:cNvPr id="9" name="TextBox 8">
            <a:extLst>
              <a:ext uri="{FF2B5EF4-FFF2-40B4-BE49-F238E27FC236}">
                <a16:creationId xmlns:a16="http://schemas.microsoft.com/office/drawing/2014/main" id="{6A6070CF-D697-4C4E-9F1B-E27510852AAC}"/>
              </a:ext>
            </a:extLst>
          </p:cNvPr>
          <p:cNvSpPr txBox="1"/>
          <p:nvPr/>
        </p:nvSpPr>
        <p:spPr>
          <a:xfrm flipH="1">
            <a:off x="6597440" y="1342147"/>
            <a:ext cx="3542738" cy="369332"/>
          </a:xfrm>
          <a:prstGeom prst="rect">
            <a:avLst/>
          </a:prstGeom>
          <a:noFill/>
        </p:spPr>
        <p:txBody>
          <a:bodyPr wrap="square" rtlCol="0">
            <a:spAutoFit/>
          </a:bodyPr>
          <a:lstStyle/>
          <a:p>
            <a:endParaRPr lang="en-US" b="1" dirty="0"/>
          </a:p>
        </p:txBody>
      </p:sp>
      <p:sp>
        <p:nvSpPr>
          <p:cNvPr id="10" name="TextBox 9">
            <a:extLst>
              <a:ext uri="{FF2B5EF4-FFF2-40B4-BE49-F238E27FC236}">
                <a16:creationId xmlns:a16="http://schemas.microsoft.com/office/drawing/2014/main" id="{7AA10B60-DFA9-4216-9F90-CE190619411E}"/>
              </a:ext>
            </a:extLst>
          </p:cNvPr>
          <p:cNvSpPr txBox="1"/>
          <p:nvPr/>
        </p:nvSpPr>
        <p:spPr>
          <a:xfrm flipH="1">
            <a:off x="1201296" y="1342147"/>
            <a:ext cx="1000366" cy="369332"/>
          </a:xfrm>
          <a:prstGeom prst="rect">
            <a:avLst/>
          </a:prstGeom>
          <a:noFill/>
        </p:spPr>
        <p:txBody>
          <a:bodyPr wrap="square" rtlCol="0">
            <a:spAutoFit/>
          </a:bodyPr>
          <a:lstStyle/>
          <a:p>
            <a:r>
              <a:rPr lang="en-US" dirty="0">
                <a:latin typeface="+mj-lt"/>
              </a:rPr>
              <a:t>Function</a:t>
            </a:r>
          </a:p>
        </p:txBody>
      </p:sp>
      <p:sp>
        <p:nvSpPr>
          <p:cNvPr id="11" name="TextBox 10">
            <a:extLst>
              <a:ext uri="{FF2B5EF4-FFF2-40B4-BE49-F238E27FC236}">
                <a16:creationId xmlns:a16="http://schemas.microsoft.com/office/drawing/2014/main" id="{5FB72FB8-F876-43E2-89F0-628A5FCDEE43}"/>
              </a:ext>
            </a:extLst>
          </p:cNvPr>
          <p:cNvSpPr txBox="1"/>
          <p:nvPr/>
        </p:nvSpPr>
        <p:spPr>
          <a:xfrm>
            <a:off x="6791419" y="1342147"/>
            <a:ext cx="1216240" cy="369332"/>
          </a:xfrm>
          <a:prstGeom prst="rect">
            <a:avLst/>
          </a:prstGeom>
          <a:noFill/>
        </p:spPr>
        <p:txBody>
          <a:bodyPr wrap="square" rtlCol="0">
            <a:spAutoFit/>
          </a:bodyPr>
          <a:lstStyle/>
          <a:p>
            <a:r>
              <a:rPr lang="en-US" dirty="0">
                <a:latin typeface="+mj-lt"/>
              </a:rPr>
              <a:t>Procedure</a:t>
            </a:r>
          </a:p>
        </p:txBody>
      </p:sp>
    </p:spTree>
    <p:extLst>
      <p:ext uri="{BB962C8B-B14F-4D97-AF65-F5344CB8AC3E}">
        <p14:creationId xmlns:p14="http://schemas.microsoft.com/office/powerpoint/2010/main" val="4092271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971F-B407-4901-88B8-A053474B83D4}"/>
              </a:ext>
            </a:extLst>
          </p:cNvPr>
          <p:cNvSpPr>
            <a:spLocks noGrp="1"/>
          </p:cNvSpPr>
          <p:nvPr>
            <p:ph type="title"/>
          </p:nvPr>
        </p:nvSpPr>
        <p:spPr>
          <a:xfrm>
            <a:off x="1097280" y="286603"/>
            <a:ext cx="10058400" cy="787595"/>
          </a:xfrm>
        </p:spPr>
        <p:txBody>
          <a:bodyPr>
            <a:normAutofit/>
          </a:bodyPr>
          <a:lstStyle/>
          <a:p>
            <a:r>
              <a:rPr lang="en-US" sz="1800" dirty="0"/>
              <a:t>21. In case the admin chooses the ‘Add class’ to enter details of a new train, the following page appears. After entering the details, a click on ‘Add class’ will insert the details into the ‘class’ table in the database. </a:t>
            </a:r>
          </a:p>
        </p:txBody>
      </p:sp>
      <p:pic>
        <p:nvPicPr>
          <p:cNvPr id="5" name="Content Placeholder 4">
            <a:extLst>
              <a:ext uri="{FF2B5EF4-FFF2-40B4-BE49-F238E27FC236}">
                <a16:creationId xmlns:a16="http://schemas.microsoft.com/office/drawing/2014/main" id="{B6660C11-F37E-4662-A76B-20B4E4D160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121270"/>
            <a:ext cx="10058400" cy="5191602"/>
          </a:xfrm>
        </p:spPr>
      </p:pic>
    </p:spTree>
    <p:extLst>
      <p:ext uri="{BB962C8B-B14F-4D97-AF65-F5344CB8AC3E}">
        <p14:creationId xmlns:p14="http://schemas.microsoft.com/office/powerpoint/2010/main" val="2937872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53E3-BD4E-498D-BDE3-88927FBFFAF3}"/>
              </a:ext>
            </a:extLst>
          </p:cNvPr>
          <p:cNvSpPr>
            <a:spLocks noGrp="1"/>
          </p:cNvSpPr>
          <p:nvPr>
            <p:ph type="title"/>
          </p:nvPr>
        </p:nvSpPr>
        <p:spPr>
          <a:xfrm>
            <a:off x="1216799" y="783752"/>
            <a:ext cx="10058400" cy="702303"/>
          </a:xfrm>
        </p:spPr>
        <p:txBody>
          <a:bodyPr>
            <a:normAutofit/>
          </a:bodyPr>
          <a:lstStyle/>
          <a:p>
            <a:r>
              <a:rPr lang="en-US" sz="1800" dirty="0"/>
              <a:t>The before and after screenshots of the class table is shown.</a:t>
            </a:r>
          </a:p>
        </p:txBody>
      </p:sp>
      <p:pic>
        <p:nvPicPr>
          <p:cNvPr id="5" name="Content Placeholder 4">
            <a:extLst>
              <a:ext uri="{FF2B5EF4-FFF2-40B4-BE49-F238E27FC236}">
                <a16:creationId xmlns:a16="http://schemas.microsoft.com/office/drawing/2014/main" id="{A907DFEE-0210-4DA3-88D2-8A17164A36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6863" y="2294489"/>
            <a:ext cx="7878274" cy="1476581"/>
          </a:xfrm>
        </p:spPr>
      </p:pic>
      <p:pic>
        <p:nvPicPr>
          <p:cNvPr id="7" name="Picture 6">
            <a:extLst>
              <a:ext uri="{FF2B5EF4-FFF2-40B4-BE49-F238E27FC236}">
                <a16:creationId xmlns:a16="http://schemas.microsoft.com/office/drawing/2014/main" id="{C85CBF63-A8C7-4C11-B7F8-2F4C4E7E7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863" y="4251031"/>
            <a:ext cx="7906853" cy="1743318"/>
          </a:xfrm>
          <a:prstGeom prst="rect">
            <a:avLst/>
          </a:prstGeom>
        </p:spPr>
      </p:pic>
      <p:sp>
        <p:nvSpPr>
          <p:cNvPr id="8" name="Rectangle 7">
            <a:extLst>
              <a:ext uri="{FF2B5EF4-FFF2-40B4-BE49-F238E27FC236}">
                <a16:creationId xmlns:a16="http://schemas.microsoft.com/office/drawing/2014/main" id="{EBB4D1DE-5733-4A9C-B3CE-B789E731979B}"/>
              </a:ext>
            </a:extLst>
          </p:cNvPr>
          <p:cNvSpPr/>
          <p:nvPr/>
        </p:nvSpPr>
        <p:spPr>
          <a:xfrm>
            <a:off x="2156863" y="5032308"/>
            <a:ext cx="7812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458452-1EE5-4213-8DE0-519C38DBA6DB}"/>
              </a:ext>
            </a:extLst>
          </p:cNvPr>
          <p:cNvSpPr/>
          <p:nvPr/>
        </p:nvSpPr>
        <p:spPr>
          <a:xfrm>
            <a:off x="2156863" y="5237825"/>
            <a:ext cx="7812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807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3EB9-06AB-4FE3-9361-CA4091963D41}"/>
              </a:ext>
            </a:extLst>
          </p:cNvPr>
          <p:cNvSpPr>
            <a:spLocks noGrp="1"/>
          </p:cNvSpPr>
          <p:nvPr>
            <p:ph type="title"/>
          </p:nvPr>
        </p:nvSpPr>
        <p:spPr>
          <a:xfrm>
            <a:off x="1097280" y="286603"/>
            <a:ext cx="10058400" cy="702409"/>
          </a:xfrm>
        </p:spPr>
        <p:txBody>
          <a:bodyPr>
            <a:normAutofit/>
          </a:bodyPr>
          <a:lstStyle/>
          <a:p>
            <a:r>
              <a:rPr lang="en-US" sz="1800" dirty="0"/>
              <a:t>22. In case the admin chooses the ‘Add_new_fare_for_trains’ to enter details of a new train, the following page appears. After entering the details, a click on ‘Add fare’ will insert the details into the ‘class’ table in the database. </a:t>
            </a:r>
          </a:p>
        </p:txBody>
      </p:sp>
      <p:pic>
        <p:nvPicPr>
          <p:cNvPr id="5" name="Content Placeholder 4">
            <a:extLst>
              <a:ext uri="{FF2B5EF4-FFF2-40B4-BE49-F238E27FC236}">
                <a16:creationId xmlns:a16="http://schemas.microsoft.com/office/drawing/2014/main" id="{2E804720-D0B6-4816-8670-32EE0C3CB4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178897"/>
            <a:ext cx="10058400" cy="5133975"/>
          </a:xfrm>
        </p:spPr>
      </p:pic>
    </p:spTree>
    <p:extLst>
      <p:ext uri="{BB962C8B-B14F-4D97-AF65-F5344CB8AC3E}">
        <p14:creationId xmlns:p14="http://schemas.microsoft.com/office/powerpoint/2010/main" val="1502662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B4AA-DDCE-41AD-870A-691926632D53}"/>
              </a:ext>
            </a:extLst>
          </p:cNvPr>
          <p:cNvSpPr>
            <a:spLocks noGrp="1"/>
          </p:cNvSpPr>
          <p:nvPr>
            <p:ph type="title"/>
          </p:nvPr>
        </p:nvSpPr>
        <p:spPr>
          <a:xfrm>
            <a:off x="1097280" y="781234"/>
            <a:ext cx="10058400" cy="594805"/>
          </a:xfrm>
        </p:spPr>
        <p:txBody>
          <a:bodyPr>
            <a:normAutofit/>
          </a:bodyPr>
          <a:lstStyle/>
          <a:p>
            <a:r>
              <a:rPr lang="en-US" sz="1800" dirty="0"/>
              <a:t>The before and after screenshots of the class table is shown.</a:t>
            </a:r>
          </a:p>
        </p:txBody>
      </p:sp>
      <p:pic>
        <p:nvPicPr>
          <p:cNvPr id="5" name="Content Placeholder 4">
            <a:extLst>
              <a:ext uri="{FF2B5EF4-FFF2-40B4-BE49-F238E27FC236}">
                <a16:creationId xmlns:a16="http://schemas.microsoft.com/office/drawing/2014/main" id="{C19B2A44-0AE0-45CA-8561-E43EE08CE8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6331" y="2256776"/>
            <a:ext cx="2610214" cy="3343742"/>
          </a:xfrm>
        </p:spPr>
      </p:pic>
      <p:pic>
        <p:nvPicPr>
          <p:cNvPr id="7" name="Picture 6">
            <a:extLst>
              <a:ext uri="{FF2B5EF4-FFF2-40B4-BE49-F238E27FC236}">
                <a16:creationId xmlns:a16="http://schemas.microsoft.com/office/drawing/2014/main" id="{2600E438-F943-44CD-A233-24943D096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946" y="2256776"/>
            <a:ext cx="2600688" cy="3534268"/>
          </a:xfrm>
          <a:prstGeom prst="rect">
            <a:avLst/>
          </a:prstGeom>
        </p:spPr>
      </p:pic>
      <p:sp>
        <p:nvSpPr>
          <p:cNvPr id="8" name="Rectangle 7">
            <a:extLst>
              <a:ext uri="{FF2B5EF4-FFF2-40B4-BE49-F238E27FC236}">
                <a16:creationId xmlns:a16="http://schemas.microsoft.com/office/drawing/2014/main" id="{562A7497-75B8-4422-AF36-92ECA995AE7A}"/>
              </a:ext>
            </a:extLst>
          </p:cNvPr>
          <p:cNvSpPr/>
          <p:nvPr/>
        </p:nvSpPr>
        <p:spPr>
          <a:xfrm>
            <a:off x="6975946" y="5200984"/>
            <a:ext cx="26006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C224C0-584A-4C55-AA1F-EB314D2CAA2C}"/>
              </a:ext>
            </a:extLst>
          </p:cNvPr>
          <p:cNvSpPr/>
          <p:nvPr/>
        </p:nvSpPr>
        <p:spPr>
          <a:xfrm>
            <a:off x="6975946" y="5406501"/>
            <a:ext cx="26006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6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2C73C-D1DF-4A3B-B881-9555606A3C62}"/>
              </a:ext>
            </a:extLst>
          </p:cNvPr>
          <p:cNvSpPr>
            <a:spLocks noGrp="1"/>
          </p:cNvSpPr>
          <p:nvPr>
            <p:ph type="title"/>
          </p:nvPr>
        </p:nvSpPr>
        <p:spPr>
          <a:xfrm>
            <a:off x="878149" y="737988"/>
            <a:ext cx="10515600" cy="682440"/>
          </a:xfrm>
        </p:spPr>
        <p:txBody>
          <a:bodyPr>
            <a:normAutofit/>
          </a:bodyPr>
          <a:lstStyle/>
          <a:p>
            <a:r>
              <a:rPr lang="en-US" sz="3200" dirty="0"/>
              <a:t>LIMITATIONS AND FUTURE PLANS</a:t>
            </a:r>
          </a:p>
        </p:txBody>
      </p:sp>
      <p:sp>
        <p:nvSpPr>
          <p:cNvPr id="3" name="Content Placeholder 2">
            <a:extLst>
              <a:ext uri="{FF2B5EF4-FFF2-40B4-BE49-F238E27FC236}">
                <a16:creationId xmlns:a16="http://schemas.microsoft.com/office/drawing/2014/main" id="{A75C79E2-0C6D-4E84-B4D9-4267A681C200}"/>
              </a:ext>
            </a:extLst>
          </p:cNvPr>
          <p:cNvSpPr>
            <a:spLocks noGrp="1"/>
          </p:cNvSpPr>
          <p:nvPr>
            <p:ph idx="1"/>
          </p:nvPr>
        </p:nvSpPr>
        <p:spPr>
          <a:xfrm>
            <a:off x="878149" y="2183906"/>
            <a:ext cx="10435701" cy="4055200"/>
          </a:xfrm>
        </p:spPr>
        <p:txBody>
          <a:bodyPr/>
          <a:lstStyle/>
          <a:p>
            <a:pPr algn="just">
              <a:buFont typeface="Arial" panose="020B0604020202020204" pitchFamily="34" charset="0"/>
              <a:buChar char="•"/>
            </a:pPr>
            <a:r>
              <a:rPr lang="en-US" dirty="0"/>
              <a:t> Fee payment is not included. It can be included by navigating to fee portal through cards, when pay</a:t>
            </a:r>
          </a:p>
          <a:p>
            <a:pPr algn="just"/>
            <a:r>
              <a:rPr lang="en-US" dirty="0"/>
              <a:t>button is pressed. A Receipt No can be generated after successful payment and can be inserted in</a:t>
            </a:r>
          </a:p>
          <a:p>
            <a:pPr algn="just"/>
            <a:r>
              <a:rPr lang="en-US" dirty="0"/>
              <a:t>the payment table, which is the primary key in Payment table.</a:t>
            </a:r>
          </a:p>
          <a:p>
            <a:pPr algn="just">
              <a:buFont typeface="Arial" panose="020B0604020202020204" pitchFamily="34" charset="0"/>
              <a:buChar char="•"/>
            </a:pPr>
            <a:r>
              <a:rPr lang="en-US" dirty="0"/>
              <a:t> If we want to cancel only one passengers ticket, when booked together with other passengers, then</a:t>
            </a:r>
          </a:p>
          <a:p>
            <a:pPr algn="just"/>
            <a:r>
              <a:rPr lang="en-US" dirty="0"/>
              <a:t>there may be some problem, since we have generated a PNR number for a ticket which can contain</a:t>
            </a:r>
          </a:p>
          <a:p>
            <a:pPr algn="just"/>
            <a:r>
              <a:rPr lang="en-US" dirty="0"/>
              <a:t>multiple passengers.</a:t>
            </a:r>
          </a:p>
          <a:p>
            <a:pPr algn="just">
              <a:buFont typeface="Arial" panose="020B0604020202020204" pitchFamily="34" charset="0"/>
              <a:buChar char="•"/>
            </a:pPr>
            <a:r>
              <a:rPr lang="en-US" dirty="0"/>
              <a:t> Train and PNR status can be displayed. These feature can be added. </a:t>
            </a:r>
          </a:p>
        </p:txBody>
      </p:sp>
    </p:spTree>
    <p:extLst>
      <p:ext uri="{BB962C8B-B14F-4D97-AF65-F5344CB8AC3E}">
        <p14:creationId xmlns:p14="http://schemas.microsoft.com/office/powerpoint/2010/main" val="1274617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B973-159F-4600-99B3-50764460F191}"/>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2CE67F72-AE75-4B76-9390-B2A4E7A26F73}"/>
              </a:ext>
            </a:extLst>
          </p:cNvPr>
          <p:cNvSpPr>
            <a:spLocks noGrp="1"/>
          </p:cNvSpPr>
          <p:nvPr>
            <p:ph idx="1"/>
          </p:nvPr>
        </p:nvSpPr>
        <p:spPr>
          <a:xfrm>
            <a:off x="1097280" y="5007006"/>
            <a:ext cx="10058400" cy="862088"/>
          </a:xfrm>
        </p:spPr>
        <p:txBody>
          <a:bodyPr/>
          <a:lstStyle/>
          <a:p>
            <a:pPr algn="ctr"/>
            <a:r>
              <a:rPr lang="en-US" dirty="0">
                <a:solidFill>
                  <a:schemeClr val="tx1">
                    <a:lumMod val="65000"/>
                    <a:lumOff val="35000"/>
                  </a:schemeClr>
                </a:solidFill>
              </a:rPr>
              <a:t>M. VAISHNAVI 15CS01011</a:t>
            </a:r>
          </a:p>
          <a:p>
            <a:pPr algn="ctr"/>
            <a:r>
              <a:rPr lang="en-US" dirty="0">
                <a:solidFill>
                  <a:schemeClr val="tx1">
                    <a:lumMod val="65000"/>
                    <a:lumOff val="35000"/>
                  </a:schemeClr>
                </a:solidFill>
              </a:rPr>
              <a:t>M. SWARNA BHARATHI 15CS01018</a:t>
            </a:r>
          </a:p>
        </p:txBody>
      </p:sp>
    </p:spTree>
    <p:extLst>
      <p:ext uri="{BB962C8B-B14F-4D97-AF65-F5344CB8AC3E}">
        <p14:creationId xmlns:p14="http://schemas.microsoft.com/office/powerpoint/2010/main" val="123956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EDA8-2365-46AE-A2EF-EF9943DBBDAD}"/>
              </a:ext>
            </a:extLst>
          </p:cNvPr>
          <p:cNvSpPr>
            <a:spLocks noGrp="1"/>
          </p:cNvSpPr>
          <p:nvPr>
            <p:ph type="title"/>
          </p:nvPr>
        </p:nvSpPr>
        <p:spPr>
          <a:xfrm>
            <a:off x="1066800" y="908396"/>
            <a:ext cx="10058400" cy="556776"/>
          </a:xfrm>
        </p:spPr>
        <p:txBody>
          <a:bodyPr>
            <a:normAutofit/>
          </a:bodyPr>
          <a:lstStyle/>
          <a:p>
            <a:pPr algn="ctr"/>
            <a:r>
              <a:rPr lang="en-US" sz="1800" dirty="0"/>
              <a:t>Trigger</a:t>
            </a:r>
          </a:p>
        </p:txBody>
      </p:sp>
      <p:pic>
        <p:nvPicPr>
          <p:cNvPr id="7" name="Picture 6">
            <a:extLst>
              <a:ext uri="{FF2B5EF4-FFF2-40B4-BE49-F238E27FC236}">
                <a16:creationId xmlns:a16="http://schemas.microsoft.com/office/drawing/2014/main" id="{8E509E0D-3842-4554-8093-80126ED03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412" y="2112886"/>
            <a:ext cx="10847690" cy="3241883"/>
          </a:xfrm>
          <a:prstGeom prst="rect">
            <a:avLst/>
          </a:prstGeom>
        </p:spPr>
      </p:pic>
    </p:spTree>
    <p:extLst>
      <p:ext uri="{BB962C8B-B14F-4D97-AF65-F5344CB8AC3E}">
        <p14:creationId xmlns:p14="http://schemas.microsoft.com/office/powerpoint/2010/main" val="44611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D3FD-B50A-4B1D-BFC5-7D549520A844}"/>
              </a:ext>
            </a:extLst>
          </p:cNvPr>
          <p:cNvSpPr>
            <a:spLocks noGrp="1"/>
          </p:cNvSpPr>
          <p:nvPr>
            <p:ph type="title"/>
          </p:nvPr>
        </p:nvSpPr>
        <p:spPr>
          <a:xfrm>
            <a:off x="1066800" y="961306"/>
            <a:ext cx="10058400" cy="459121"/>
          </a:xfrm>
        </p:spPr>
        <p:txBody>
          <a:bodyPr>
            <a:normAutofit/>
          </a:bodyPr>
          <a:lstStyle/>
          <a:p>
            <a:pPr algn="ctr"/>
            <a:r>
              <a:rPr lang="en-US" sz="1800" dirty="0"/>
              <a:t>Trigger</a:t>
            </a:r>
          </a:p>
        </p:txBody>
      </p:sp>
      <p:pic>
        <p:nvPicPr>
          <p:cNvPr id="9" name="Content Placeholder 8">
            <a:extLst>
              <a:ext uri="{FF2B5EF4-FFF2-40B4-BE49-F238E27FC236}">
                <a16:creationId xmlns:a16="http://schemas.microsoft.com/office/drawing/2014/main" id="{0BA55C85-BC32-4C9A-869C-5932685CF0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181225"/>
            <a:ext cx="10058400" cy="3352800"/>
          </a:xfrm>
        </p:spPr>
      </p:pic>
    </p:spTree>
    <p:extLst>
      <p:ext uri="{BB962C8B-B14F-4D97-AF65-F5344CB8AC3E}">
        <p14:creationId xmlns:p14="http://schemas.microsoft.com/office/powerpoint/2010/main" val="2282819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E41E-7680-4C2E-94B7-8C01FE6FE09E}"/>
              </a:ext>
            </a:extLst>
          </p:cNvPr>
          <p:cNvSpPr>
            <a:spLocks noGrp="1"/>
          </p:cNvSpPr>
          <p:nvPr>
            <p:ph type="title"/>
          </p:nvPr>
        </p:nvSpPr>
        <p:spPr/>
        <p:txBody>
          <a:bodyPr/>
          <a:lstStyle/>
          <a:p>
            <a:pPr algn="ctr"/>
            <a:r>
              <a:rPr lang="en-US" dirty="0"/>
              <a:t>DEMO</a:t>
            </a:r>
          </a:p>
        </p:txBody>
      </p:sp>
      <p:sp>
        <p:nvSpPr>
          <p:cNvPr id="3" name="Content Placeholder 2">
            <a:extLst>
              <a:ext uri="{FF2B5EF4-FFF2-40B4-BE49-F238E27FC236}">
                <a16:creationId xmlns:a16="http://schemas.microsoft.com/office/drawing/2014/main" id="{229F5F1C-D1F6-4831-877F-AF2695ACACB4}"/>
              </a:ext>
            </a:extLst>
          </p:cNvPr>
          <p:cNvSpPr>
            <a:spLocks noGrp="1"/>
          </p:cNvSpPr>
          <p:nvPr>
            <p:ph idx="1"/>
          </p:nvPr>
        </p:nvSpPr>
        <p:spPr>
          <a:xfrm>
            <a:off x="1097280" y="1863489"/>
            <a:ext cx="10058400" cy="4023360"/>
          </a:xfrm>
        </p:spPr>
        <p:txBody>
          <a:bodyPr/>
          <a:lstStyle/>
          <a:p>
            <a:r>
              <a:rPr lang="en-US" dirty="0"/>
              <a:t> </a:t>
            </a:r>
          </a:p>
          <a:p>
            <a:pPr marL="0" indent="0">
              <a:buNone/>
            </a:pPr>
            <a:r>
              <a:rPr lang="en-US" dirty="0"/>
              <a:t>The stepwise execution of each operation is shown in the following slides.</a:t>
            </a:r>
          </a:p>
          <a:p>
            <a:pPr marL="0" indent="0">
              <a:buNone/>
            </a:pPr>
            <a:r>
              <a:rPr lang="en-US" dirty="0"/>
              <a:t>Operations include – </a:t>
            </a:r>
          </a:p>
          <a:p>
            <a:pPr>
              <a:buFont typeface="Arial" panose="020B0604020202020204" pitchFamily="34" charset="0"/>
              <a:buChar char="•"/>
            </a:pPr>
            <a:r>
              <a:rPr lang="en-US" dirty="0"/>
              <a:t> Login, Train enquiry, Ticket booking, Checking ticket information, Ticket cancellation, and Logout by the user.</a:t>
            </a:r>
          </a:p>
          <a:p>
            <a:pPr>
              <a:buFont typeface="Arial" panose="020B0604020202020204" pitchFamily="34" charset="0"/>
              <a:buChar char="•"/>
            </a:pPr>
            <a:r>
              <a:rPr lang="en-US" dirty="0"/>
              <a:t> Login, Addition of  trains, stations, classes, fares and Logout by the Admin.</a:t>
            </a:r>
          </a:p>
        </p:txBody>
      </p:sp>
    </p:spTree>
    <p:extLst>
      <p:ext uri="{BB962C8B-B14F-4D97-AF65-F5344CB8AC3E}">
        <p14:creationId xmlns:p14="http://schemas.microsoft.com/office/powerpoint/2010/main" val="303035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9D80-FBE4-4E26-B4F4-61A162363360}"/>
              </a:ext>
            </a:extLst>
          </p:cNvPr>
          <p:cNvSpPr>
            <a:spLocks noGrp="1"/>
          </p:cNvSpPr>
          <p:nvPr>
            <p:ph type="title"/>
          </p:nvPr>
        </p:nvSpPr>
        <p:spPr>
          <a:xfrm>
            <a:off x="1097280" y="286604"/>
            <a:ext cx="10058400" cy="556776"/>
          </a:xfrm>
        </p:spPr>
        <p:txBody>
          <a:bodyPr>
            <a:normAutofit/>
          </a:bodyPr>
          <a:lstStyle/>
          <a:p>
            <a:r>
              <a:rPr lang="en-US" sz="1800" dirty="0"/>
              <a:t>This is the home page of the project. The user can choose to login or register here.</a:t>
            </a:r>
          </a:p>
        </p:txBody>
      </p:sp>
      <p:pic>
        <p:nvPicPr>
          <p:cNvPr id="5" name="Content Placeholder 4">
            <a:extLst>
              <a:ext uri="{FF2B5EF4-FFF2-40B4-BE49-F238E27FC236}">
                <a16:creationId xmlns:a16="http://schemas.microsoft.com/office/drawing/2014/main" id="{16A0449D-A8E6-47C9-8D3E-C1919D486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080522"/>
            <a:ext cx="10058400" cy="5196840"/>
          </a:xfrm>
        </p:spPr>
      </p:pic>
    </p:spTree>
    <p:extLst>
      <p:ext uri="{BB962C8B-B14F-4D97-AF65-F5344CB8AC3E}">
        <p14:creationId xmlns:p14="http://schemas.microsoft.com/office/powerpoint/2010/main" val="2262512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ECAE-531E-4DE9-84E6-ABE1E0793FEC}"/>
              </a:ext>
            </a:extLst>
          </p:cNvPr>
          <p:cNvSpPr>
            <a:spLocks noGrp="1"/>
          </p:cNvSpPr>
          <p:nvPr>
            <p:ph type="title"/>
          </p:nvPr>
        </p:nvSpPr>
        <p:spPr>
          <a:xfrm>
            <a:off x="1237696" y="361440"/>
            <a:ext cx="10346924" cy="638052"/>
          </a:xfrm>
        </p:spPr>
        <p:txBody>
          <a:bodyPr>
            <a:normAutofit/>
          </a:bodyPr>
          <a:lstStyle/>
          <a:p>
            <a:r>
              <a:rPr lang="en-US" sz="1800" dirty="0"/>
              <a:t>1. Login page where a user/admin has to enter details to get access to operations.</a:t>
            </a:r>
          </a:p>
        </p:txBody>
      </p:sp>
      <p:pic>
        <p:nvPicPr>
          <p:cNvPr id="9" name="Content Placeholder 8">
            <a:extLst>
              <a:ext uri="{FF2B5EF4-FFF2-40B4-BE49-F238E27FC236}">
                <a16:creationId xmlns:a16="http://schemas.microsoft.com/office/drawing/2014/main" id="{2CDFAC0C-58E3-4325-B2B5-F329EB96C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774" y="1136341"/>
            <a:ext cx="10346924" cy="5203985"/>
          </a:xfrm>
        </p:spPr>
      </p:pic>
    </p:spTree>
    <p:extLst>
      <p:ext uri="{BB962C8B-B14F-4D97-AF65-F5344CB8AC3E}">
        <p14:creationId xmlns:p14="http://schemas.microsoft.com/office/powerpoint/2010/main" val="101473535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402</TotalTime>
  <Words>1298</Words>
  <Application>Microsoft Office PowerPoint</Application>
  <PresentationFormat>Widescreen</PresentationFormat>
  <Paragraphs>84</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Retrospect</vt:lpstr>
      <vt:lpstr>NATIONAL RAILWAY RESERVATION SYSTEM</vt:lpstr>
      <vt:lpstr>REQUIREMENT SPECIFICATION</vt:lpstr>
      <vt:lpstr>DATABASE DESIGN INCLUDING CONSTRAINTS AND TRIGGERS</vt:lpstr>
      <vt:lpstr>The Functions, Procedures and Triggers used:</vt:lpstr>
      <vt:lpstr>Trigger</vt:lpstr>
      <vt:lpstr>Trigger</vt:lpstr>
      <vt:lpstr>DEMO</vt:lpstr>
      <vt:lpstr>This is the home page of the project. The user can choose to login or register here.</vt:lpstr>
      <vt:lpstr>1. Login page where a user/admin has to enter details to get access to operations.</vt:lpstr>
      <vt:lpstr>2. A user has to enter her/his details (the registered details) to login. Three options available are Train enquiry, Ticket information, and Ticket cancellation.</vt:lpstr>
      <vt:lpstr>3. When Ticket enquiry is chosen, the user is navigated to a new page as shown. The user can enter the ‘From’ and ‘To’ station details, along with the preferred ‘Class’ and ‘Date’ of journey. On clicking ‘Search Trains’, the user is navigated to the next page.</vt:lpstr>
      <vt:lpstr>4. Here, the user is provided with options of the trains that satisfy his requirements. For each train displayed, a choice of booking tickets is provided. A click on the ‘Book’ corresponding to a desired train is required.</vt:lpstr>
      <vt:lpstr>5. On clicking ‘Book’ the user is navigated to a page where information about the number seats to be booked is asked. After entering the number and clicking on ‘Proceed’, the user is navigated to a page where the passenger details are collected. If the desired number of seats are not available, an alert is encountered mentioning that the desired number of seats are not available. The user can navigate back to the previous page. </vt:lpstr>
      <vt:lpstr>6. Total seats booked and Payment amount details are displayed. The details for the entered number of passengers are asked. </vt:lpstr>
      <vt:lpstr>7. After entering the details, the user has to click on the pay option.  NOTE: We have not designed the payment portal as it is complicated. We have included it in our future plans.</vt:lpstr>
      <vt:lpstr>Here is the ticket that will be generated.</vt:lpstr>
      <vt:lpstr>8. On clicking ‘Pay’, the user is navigated to this page where the ticket is display. These details are set into the ticket table in the database. Also, the number seats corresponding to that particular class (train and date) is reduced based on the number of seats booked.   Here you see the before and after insertion in ticket table when ‘Pay’ in clicked.</vt:lpstr>
      <vt:lpstr>Here you see the before and after update on the ‘class’ table when ‘Pay’ in clicked.</vt:lpstr>
      <vt:lpstr>9. Next, if user wants to check the information of a booked ticket, he/she can do so by choosing the Ticket Information link here.</vt:lpstr>
      <vt:lpstr>10. The user is supposed to enter a PNR number and click  on ‘Get ticket information’ to get the information. </vt:lpstr>
      <vt:lpstr>11. On clicking the user is navigated to a page where the details of the booked ticket is shown.</vt:lpstr>
      <vt:lpstr>12. The user has an option of cancelling the ticket which was booked already. For this, the user should choose the link ‘Ticket Cancellation’.</vt:lpstr>
      <vt:lpstr>13. For cancellation, the PNR corresponding to that particular ticket is to be entered. In  case a correct PNR is entered, the page display is as follows.</vt:lpstr>
      <vt:lpstr>14. If the cancellation is successful, an alert box appears with message as shown.</vt:lpstr>
      <vt:lpstr>Also, the page with the following message appears.</vt:lpstr>
      <vt:lpstr>The before and after screenshot of the ticket table is shown.</vt:lpstr>
      <vt:lpstr>The before and after screenshot of the ‘class’ table is shown. Recovery of the available seats is done when a ticket is cancelled.</vt:lpstr>
      <vt:lpstr>15. A case of entry of PNR that does not exist might occur.</vt:lpstr>
      <vt:lpstr>In case a wrong PNR is entered (PNR that does not exist), alert box appears with message as shown.</vt:lpstr>
      <vt:lpstr>Also, message is printed on a page.</vt:lpstr>
      <vt:lpstr>16. A ‘Register’ option is available for a non user to register in the login page.</vt:lpstr>
      <vt:lpstr>17. On clicking the link, the user is navigated to a page where his/her details are collected. On clicking  ‘Sign up’ button, a message is delivered that the user is registered. </vt:lpstr>
      <vt:lpstr>The details of the registered user are set to the ‘user’ table in the database. Here are the before and after screenshots of the ‘user’ table.</vt:lpstr>
      <vt:lpstr>18. Now, if the user is ‘Admin’, the following operations will be available to be performed.        Here we have an admin ‘here’. Let us check his/her access abilities. ‘here’ has to first login.</vt:lpstr>
      <vt:lpstr>19. Once logged in, the following options will be available for the admin. Let us go through what can be done in each of these, with a check on database.  </vt:lpstr>
      <vt:lpstr>19. In case the admin chooses the ‘Insert trains’ to enter details of a new train, the following page appears. After entering the details, a click on ‘Add train’ will insert the details into the ‘train’ table in the database. </vt:lpstr>
      <vt:lpstr>The before and after screenshots of the train table is shown.</vt:lpstr>
      <vt:lpstr>20. In case the admin chooses the ‘Add station’ to enter details of a new train, the following page appears. After entering the details, a click on ‘Add station’ will insert the details into the ‘station’ table in the database. </vt:lpstr>
      <vt:lpstr>The before and after screenshots of the station table is shown.</vt:lpstr>
      <vt:lpstr>21. In case the admin chooses the ‘Add class’ to enter details of a new train, the following page appears. After entering the details, a click on ‘Add class’ will insert the details into the ‘class’ table in the database. </vt:lpstr>
      <vt:lpstr>The before and after screenshots of the class table is shown.</vt:lpstr>
      <vt:lpstr>22. In case the admin chooses the ‘Add_new_fare_for_trains’ to enter details of a new train, the following page appears. After entering the details, a click on ‘Add fare’ will insert the details into the ‘class’ table in the database. </vt:lpstr>
      <vt:lpstr>The before and after screenshots of the class table is shown.</vt:lpstr>
      <vt:lpstr>LIMITATIONS AND FUTURE PLANS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RAILWAY RESERVATION SYSTEM</dc:title>
  <dc:creator>Swarna Bharathi Mantena</dc:creator>
  <cp:lastModifiedBy>Swarna Bharathi Mantena</cp:lastModifiedBy>
  <cp:revision>84</cp:revision>
  <dcterms:created xsi:type="dcterms:W3CDTF">2017-11-13T01:50:43Z</dcterms:created>
  <dcterms:modified xsi:type="dcterms:W3CDTF">2017-11-13T08:37:26Z</dcterms:modified>
</cp:coreProperties>
</file>